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5"/>
  </p:notesMasterIdLst>
  <p:sldIdLst>
    <p:sldId id="256" r:id="rId2"/>
    <p:sldId id="325" r:id="rId3"/>
    <p:sldId id="326" r:id="rId4"/>
    <p:sldId id="315" r:id="rId5"/>
    <p:sldId id="330" r:id="rId6"/>
    <p:sldId id="335" r:id="rId7"/>
    <p:sldId id="331" r:id="rId8"/>
    <p:sldId id="333" r:id="rId9"/>
    <p:sldId id="336" r:id="rId10"/>
    <p:sldId id="332" r:id="rId11"/>
    <p:sldId id="337" r:id="rId12"/>
    <p:sldId id="334" r:id="rId13"/>
    <p:sldId id="265" r:id="rId14"/>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Montserrat Light" panose="020B0604020202020204" charset="0"/>
      <p:regular r:id="rId20"/>
      <p:bold r:id="rId21"/>
      <p:italic r:id="rId22"/>
      <p:boldItalic r:id="rId23"/>
    </p:embeddedFont>
    <p:embeddedFont>
      <p:font typeface="Montserrat" panose="020B0604020202020204" charset="0"/>
      <p:regular r:id="rId24"/>
      <p:bold r:id="rId25"/>
      <p:italic r:id="rId26"/>
      <p:boldItalic r:id="rId27"/>
    </p:embeddedFont>
    <p:embeddedFont>
      <p:font typeface="Arvo"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a:srgbClr val="C8102E"/>
    <a:srgbClr val="154A8B"/>
    <a:srgbClr val="C7243F"/>
    <a:srgbClr val="AD0E28"/>
    <a:srgbClr val="E8A60C"/>
    <a:srgbClr val="7A1627"/>
    <a:srgbClr val="D43806"/>
    <a:srgbClr val="486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C7A6C-BB7B-8DC9-D62F-A476E507D6C0}" v="704" dt="2023-11-01T21:14:45.674"/>
    <p1510:client id="{32AE5BEC-96BC-9978-1BE2-1B926F832373}" v="3128" dt="2023-11-01T17:30:37.126"/>
    <p1510:client id="{678A6511-1C34-4795-9D91-140EEC2EF685}" v="2" dt="2023-10-16T00:05:48.954"/>
    <p1510:client id="{6B0BD101-E6D1-41FA-1965-C1E4729EC526}" v="97" dt="2023-10-15T21:23:03.333"/>
    <p1510:client id="{8D1CF852-4B05-4B01-AB96-03153542C0FD}" v="3" dt="2023-10-10T15:29:00.036"/>
    <p1510:client id="{A55FB0C6-AB9C-2541-4529-29347E6CF485}" v="57" dt="2023-10-31T18:20:58.638"/>
    <p1510:client id="{E3DA1103-9E0E-4F82-997D-E51F4BCD2C8E}" v="13" dt="2023-10-06T16:32:25.656"/>
    <p1510:client id="{FD873ADC-2B03-1B0E-19F7-408E53E93305}" v="31" dt="2023-10-15T21:24:55.522"/>
  </p1510:revLst>
</p1510:revInfo>
</file>

<file path=ppt/tableStyles.xml><?xml version="1.0" encoding="utf-8"?>
<a:tblStyleLst xmlns:a="http://schemas.openxmlformats.org/drawingml/2006/main" def="{32C5FAD2-183E-495A-88D6-5BC58F5F2225}">
  <a:tblStyle styleId="{32C5FAD2-183E-495A-88D6-5BC58F5F222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192" y="66"/>
      </p:cViewPr>
      <p:guideLst>
        <p:guide orient="horz" pos="1620"/>
        <p:guide pos="2857"/>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965510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737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2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32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45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91450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de7457949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de7457949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446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userDrawn="1">
  <p:cSld name="TITLE">
    <p:bg>
      <p:bgPr>
        <a:solidFill>
          <a:srgbClr val="981FAC"/>
        </a:solidFill>
        <a:effectLst/>
      </p:bgPr>
    </p:bg>
    <p:spTree>
      <p:nvGrpSpPr>
        <p:cNvPr id="1" name="Shape 9"/>
        <p:cNvGrpSpPr/>
        <p:nvPr/>
      </p:nvGrpSpPr>
      <p:grpSpPr>
        <a:xfrm>
          <a:off x="0" y="0"/>
          <a:ext cx="0" cy="0"/>
          <a:chOff x="0" y="0"/>
          <a:chExt cx="0" cy="0"/>
        </a:xfrm>
      </p:grpSpPr>
      <p:pic>
        <p:nvPicPr>
          <p:cNvPr id="5" name="Imagen 4">
            <a:extLst>
              <a:ext uri="{FF2B5EF4-FFF2-40B4-BE49-F238E27FC236}">
                <a16:creationId xmlns:a16="http://schemas.microsoft.com/office/drawing/2014/main" xmlns="" id="{67A4526B-3819-7A26-DEE6-692FCC624F40}"/>
              </a:ext>
            </a:extLst>
          </p:cNvPr>
          <p:cNvPicPr>
            <a:picLocks noChangeAspect="1"/>
          </p:cNvPicPr>
          <p:nvPr userDrawn="1"/>
        </p:nvPicPr>
        <p:blipFill>
          <a:blip r:embed="rId2"/>
          <a:stretch>
            <a:fillRect/>
          </a:stretch>
        </p:blipFill>
        <p:spPr>
          <a:xfrm>
            <a:off x="-8550" y="53"/>
            <a:ext cx="9152550" cy="5149851"/>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9895326-9CBF-9A9A-A337-865E537B3593}"/>
              </a:ext>
            </a:extLst>
          </p:cNvPr>
          <p:cNvPicPr>
            <a:picLocks noChangeAspect="1"/>
          </p:cNvPicPr>
          <p:nvPr userDrawn="1"/>
        </p:nvPicPr>
        <p:blipFill>
          <a:blip r:embed="rId2"/>
          <a:stretch>
            <a:fillRect/>
          </a:stretch>
        </p:blipFill>
        <p:spPr>
          <a:xfrm>
            <a:off x="0" y="0"/>
            <a:ext cx="9144000" cy="5145040"/>
          </a:xfrm>
          <a:prstGeom prst="rect">
            <a:avLst/>
          </a:prstGeom>
        </p:spPr>
      </p:pic>
      <p:sp>
        <p:nvSpPr>
          <p:cNvPr id="7" name="Título 6">
            <a:extLst>
              <a:ext uri="{FF2B5EF4-FFF2-40B4-BE49-F238E27FC236}">
                <a16:creationId xmlns:a16="http://schemas.microsoft.com/office/drawing/2014/main" xmlns="" id="{DD96BEA3-F078-E378-436D-66A752EDB0EE}"/>
              </a:ext>
            </a:extLst>
          </p:cNvPr>
          <p:cNvSpPr>
            <a:spLocks noGrp="1"/>
          </p:cNvSpPr>
          <p:nvPr>
            <p:ph type="title" hasCustomPrompt="1"/>
          </p:nvPr>
        </p:nvSpPr>
        <p:spPr>
          <a:xfrm>
            <a:off x="0" y="2330550"/>
            <a:ext cx="5669280" cy="732690"/>
          </a:xfrm>
        </p:spPr>
        <p:txBody>
          <a:bodyPr/>
          <a:lstStyle>
            <a:lvl1pPr algn="ctr">
              <a:defRPr sz="3200">
                <a:solidFill>
                  <a:schemeClr val="bg1"/>
                </a:solidFill>
                <a:latin typeface=""/>
              </a:defRPr>
            </a:lvl1pPr>
          </a:lstStyle>
          <a:p>
            <a:r>
              <a:rPr lang="es-MX"/>
              <a:t>Título de la presentación</a:t>
            </a:r>
            <a:endParaRPr lang="es-CO"/>
          </a:p>
        </p:txBody>
      </p:sp>
    </p:spTree>
    <p:extLst>
      <p:ext uri="{BB962C8B-B14F-4D97-AF65-F5344CB8AC3E}">
        <p14:creationId xmlns:p14="http://schemas.microsoft.com/office/powerpoint/2010/main" val="19210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1">
  <p:cSld name="BLANK_1">
    <p:spTree>
      <p:nvGrpSpPr>
        <p:cNvPr id="1" name="Shape 146"/>
        <p:cNvGrpSpPr/>
        <p:nvPr/>
      </p:nvGrpSpPr>
      <p:grpSpPr>
        <a:xfrm>
          <a:off x="0" y="0"/>
          <a:ext cx="0" cy="0"/>
          <a:chOff x="0" y="0"/>
          <a:chExt cx="0" cy="0"/>
        </a:xfrm>
      </p:grpSpPr>
      <p:sp>
        <p:nvSpPr>
          <p:cNvPr id="147" name="Google Shape;147;p20"/>
          <p:cNvSpPr/>
          <p:nvPr/>
        </p:nvSpPr>
        <p:spPr>
          <a:xfrm rot="-1949626">
            <a:off x="6835838" y="1205979"/>
            <a:ext cx="2861462" cy="2861462"/>
          </a:xfrm>
          <a:prstGeom prst="rect">
            <a:avLst/>
          </a:prstGeom>
          <a:solidFill>
            <a:srgbClr val="154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p:nvPr/>
        </p:nvSpPr>
        <p:spPr>
          <a:xfrm>
            <a:off x="-181850" y="2926900"/>
            <a:ext cx="2991900" cy="2991900"/>
          </a:xfrm>
          <a:prstGeom prst="ellipse">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txBox="1">
            <a:spLocks noGrp="1"/>
          </p:cNvSpPr>
          <p:nvPr>
            <p:ph type="title" hasCustomPrompt="1"/>
          </p:nvPr>
        </p:nvSpPr>
        <p:spPr>
          <a:xfrm>
            <a:off x="978477" y="3770050"/>
            <a:ext cx="1892100" cy="482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1pPr>
            <a:lvl2pPr lvl="1"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2pPr>
            <a:lvl3pPr lvl="2"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3pPr>
            <a:lvl4pPr lvl="3"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4pPr>
            <a:lvl5pPr lvl="4"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5pPr>
            <a:lvl6pPr lvl="5"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6pPr>
            <a:lvl7pPr lvl="6"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7pPr>
            <a:lvl8pPr lvl="7"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8pPr>
            <a:lvl9pPr lvl="8"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9pPr>
          </a:lstStyle>
          <a:p>
            <a:r>
              <a:rPr lang="es-ES"/>
              <a:t>Clic agregar título</a:t>
            </a:r>
            <a:endParaRPr/>
          </a:p>
        </p:txBody>
      </p:sp>
      <p:sp>
        <p:nvSpPr>
          <p:cNvPr id="150" name="Google Shape;150;p20"/>
          <p:cNvSpPr txBox="1">
            <a:spLocks noGrp="1"/>
          </p:cNvSpPr>
          <p:nvPr>
            <p:ph type="subTitle" idx="1"/>
          </p:nvPr>
        </p:nvSpPr>
        <p:spPr>
          <a:xfrm>
            <a:off x="6768119" y="1791589"/>
            <a:ext cx="1892100" cy="1712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latin typeface="Montserrat Light"/>
                <a:ea typeface="Montserrat Light"/>
                <a:cs typeface="Montserrat Light"/>
                <a:sym typeface="Montserrat Light"/>
              </a:defRPr>
            </a:lvl2pPr>
            <a:lvl3pPr lvl="2" rtl="0">
              <a:spcBef>
                <a:spcPts val="0"/>
              </a:spcBef>
              <a:spcAft>
                <a:spcPts val="0"/>
              </a:spcAft>
              <a:buNone/>
              <a:defRPr>
                <a:solidFill>
                  <a:srgbClr val="FFFFFF"/>
                </a:solidFill>
                <a:latin typeface="Montserrat Light"/>
                <a:ea typeface="Montserrat Light"/>
                <a:cs typeface="Montserrat Light"/>
                <a:sym typeface="Montserrat Light"/>
              </a:defRPr>
            </a:lvl3pPr>
            <a:lvl4pPr lvl="3" rtl="0">
              <a:spcBef>
                <a:spcPts val="0"/>
              </a:spcBef>
              <a:spcAft>
                <a:spcPts val="0"/>
              </a:spcAft>
              <a:buNone/>
              <a:defRPr>
                <a:solidFill>
                  <a:srgbClr val="FFFFFF"/>
                </a:solidFill>
                <a:latin typeface="Montserrat Light"/>
                <a:ea typeface="Montserrat Light"/>
                <a:cs typeface="Montserrat Light"/>
                <a:sym typeface="Montserrat Light"/>
              </a:defRPr>
            </a:lvl4pPr>
            <a:lvl5pPr lvl="4" rtl="0">
              <a:spcBef>
                <a:spcPts val="0"/>
              </a:spcBef>
              <a:spcAft>
                <a:spcPts val="0"/>
              </a:spcAft>
              <a:buNone/>
              <a:defRPr>
                <a:solidFill>
                  <a:srgbClr val="FFFFFF"/>
                </a:solidFill>
                <a:latin typeface="Montserrat Light"/>
                <a:ea typeface="Montserrat Light"/>
                <a:cs typeface="Montserrat Light"/>
                <a:sym typeface="Montserrat Light"/>
              </a:defRPr>
            </a:lvl5pPr>
            <a:lvl6pPr lvl="5" rtl="0">
              <a:spcBef>
                <a:spcPts val="0"/>
              </a:spcBef>
              <a:spcAft>
                <a:spcPts val="0"/>
              </a:spcAft>
              <a:buNone/>
              <a:defRPr>
                <a:solidFill>
                  <a:srgbClr val="FFFFFF"/>
                </a:solidFill>
                <a:latin typeface="Montserrat Light"/>
                <a:ea typeface="Montserrat Light"/>
                <a:cs typeface="Montserrat Light"/>
                <a:sym typeface="Montserrat Light"/>
              </a:defRPr>
            </a:lvl6pPr>
            <a:lvl7pPr lvl="6" rtl="0">
              <a:spcBef>
                <a:spcPts val="0"/>
              </a:spcBef>
              <a:spcAft>
                <a:spcPts val="0"/>
              </a:spcAft>
              <a:buNone/>
              <a:defRPr>
                <a:solidFill>
                  <a:srgbClr val="FFFFFF"/>
                </a:solidFill>
                <a:latin typeface="Montserrat Light"/>
                <a:ea typeface="Montserrat Light"/>
                <a:cs typeface="Montserrat Light"/>
                <a:sym typeface="Montserrat Light"/>
              </a:defRPr>
            </a:lvl7pPr>
            <a:lvl8pPr lvl="7" rtl="0">
              <a:spcBef>
                <a:spcPts val="0"/>
              </a:spcBef>
              <a:spcAft>
                <a:spcPts val="0"/>
              </a:spcAft>
              <a:buNone/>
              <a:defRPr>
                <a:solidFill>
                  <a:srgbClr val="FFFFFF"/>
                </a:solidFill>
                <a:latin typeface="Montserrat Light"/>
                <a:ea typeface="Montserrat Light"/>
                <a:cs typeface="Montserrat Light"/>
                <a:sym typeface="Montserrat Light"/>
              </a:defRPr>
            </a:lvl8pPr>
            <a:lvl9pPr lvl="8" rtl="0">
              <a:spcBef>
                <a:spcPts val="0"/>
              </a:spcBef>
              <a:spcAft>
                <a:spcPts val="0"/>
              </a:spcAft>
              <a:buNone/>
              <a:defRPr>
                <a:solidFill>
                  <a:srgbClr val="FFFFFF"/>
                </a:solidFill>
                <a:latin typeface="Montserrat Light"/>
                <a:ea typeface="Montserrat Light"/>
                <a:cs typeface="Montserrat Light"/>
                <a:sym typeface="Montserrat Light"/>
              </a:defRPr>
            </a:lvl9pPr>
          </a:lstStyle>
          <a:p>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3">
  <p:cSld name="Blank slide 3">
    <p:spTree>
      <p:nvGrpSpPr>
        <p:cNvPr id="1" name="Shape 140"/>
        <p:cNvGrpSpPr/>
        <p:nvPr/>
      </p:nvGrpSpPr>
      <p:grpSpPr>
        <a:xfrm>
          <a:off x="0" y="0"/>
          <a:ext cx="0" cy="0"/>
          <a:chOff x="0" y="0"/>
          <a:chExt cx="0" cy="0"/>
        </a:xfrm>
      </p:grpSpPr>
      <p:sp>
        <p:nvSpPr>
          <p:cNvPr id="142" name="Google Shape;142;p18"/>
          <p:cNvSpPr txBox="1">
            <a:spLocks noGrp="1"/>
          </p:cNvSpPr>
          <p:nvPr>
            <p:ph type="title"/>
          </p:nvPr>
        </p:nvSpPr>
        <p:spPr>
          <a:xfrm>
            <a:off x="671100" y="1032811"/>
            <a:ext cx="7785000" cy="552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b="0">
                <a:latin typeface="Montserrat"/>
                <a:ea typeface="Montserrat"/>
                <a:cs typeface="Montserrat"/>
                <a:sym typeface="Montserrat"/>
              </a:defRPr>
            </a:lvl1pPr>
            <a:lvl2pPr lvl="1" rtl="0">
              <a:spcBef>
                <a:spcPts val="0"/>
              </a:spcBef>
              <a:spcAft>
                <a:spcPts val="0"/>
              </a:spcAft>
              <a:buSzPts val="3600"/>
              <a:buFont typeface="Montserrat"/>
              <a:buNone/>
              <a:defRPr b="1">
                <a:latin typeface="Montserrat"/>
                <a:ea typeface="Montserrat"/>
                <a:cs typeface="Montserrat"/>
                <a:sym typeface="Montserrat"/>
              </a:defRPr>
            </a:lvl2pPr>
            <a:lvl3pPr lvl="2" rtl="0">
              <a:spcBef>
                <a:spcPts val="0"/>
              </a:spcBef>
              <a:spcAft>
                <a:spcPts val="0"/>
              </a:spcAft>
              <a:buSzPts val="3600"/>
              <a:buFont typeface="Montserrat"/>
              <a:buNone/>
              <a:defRPr b="1">
                <a:latin typeface="Montserrat"/>
                <a:ea typeface="Montserrat"/>
                <a:cs typeface="Montserrat"/>
                <a:sym typeface="Montserrat"/>
              </a:defRPr>
            </a:lvl3pPr>
            <a:lvl4pPr lvl="3" rtl="0">
              <a:spcBef>
                <a:spcPts val="0"/>
              </a:spcBef>
              <a:spcAft>
                <a:spcPts val="0"/>
              </a:spcAft>
              <a:buSzPts val="3600"/>
              <a:buFont typeface="Montserrat"/>
              <a:buNone/>
              <a:defRPr b="1">
                <a:latin typeface="Montserrat"/>
                <a:ea typeface="Montserrat"/>
                <a:cs typeface="Montserrat"/>
                <a:sym typeface="Montserrat"/>
              </a:defRPr>
            </a:lvl4pPr>
            <a:lvl5pPr lvl="4" rtl="0">
              <a:spcBef>
                <a:spcPts val="0"/>
              </a:spcBef>
              <a:spcAft>
                <a:spcPts val="0"/>
              </a:spcAft>
              <a:buSzPts val="3600"/>
              <a:buFont typeface="Montserrat"/>
              <a:buNone/>
              <a:defRPr b="1">
                <a:latin typeface="Montserrat"/>
                <a:ea typeface="Montserrat"/>
                <a:cs typeface="Montserrat"/>
                <a:sym typeface="Montserrat"/>
              </a:defRPr>
            </a:lvl5pPr>
            <a:lvl6pPr lvl="5" rtl="0">
              <a:spcBef>
                <a:spcPts val="0"/>
              </a:spcBef>
              <a:spcAft>
                <a:spcPts val="0"/>
              </a:spcAft>
              <a:buSzPts val="3600"/>
              <a:buFont typeface="Montserrat"/>
              <a:buNone/>
              <a:defRPr b="1">
                <a:latin typeface="Montserrat"/>
                <a:ea typeface="Montserrat"/>
                <a:cs typeface="Montserrat"/>
                <a:sym typeface="Montserrat"/>
              </a:defRPr>
            </a:lvl6pPr>
            <a:lvl7pPr lvl="6" rtl="0">
              <a:spcBef>
                <a:spcPts val="0"/>
              </a:spcBef>
              <a:spcAft>
                <a:spcPts val="0"/>
              </a:spcAft>
              <a:buSzPts val="3600"/>
              <a:buFont typeface="Montserrat"/>
              <a:buNone/>
              <a:defRPr b="1">
                <a:latin typeface="Montserrat"/>
                <a:ea typeface="Montserrat"/>
                <a:cs typeface="Montserrat"/>
                <a:sym typeface="Montserrat"/>
              </a:defRPr>
            </a:lvl7pPr>
            <a:lvl8pPr lvl="7" rtl="0">
              <a:spcBef>
                <a:spcPts val="0"/>
              </a:spcBef>
              <a:spcAft>
                <a:spcPts val="0"/>
              </a:spcAft>
              <a:buSzPts val="3600"/>
              <a:buFont typeface="Montserrat"/>
              <a:buNone/>
              <a:defRPr b="1">
                <a:latin typeface="Montserrat"/>
                <a:ea typeface="Montserrat"/>
                <a:cs typeface="Montserrat"/>
                <a:sym typeface="Montserrat"/>
              </a:defRPr>
            </a:lvl8pPr>
            <a:lvl9pPr lvl="8" rtl="0">
              <a:spcBef>
                <a:spcPts val="0"/>
              </a:spcBef>
              <a:spcAft>
                <a:spcPts val="0"/>
              </a:spcAft>
              <a:buSzPts val="3600"/>
              <a:buFont typeface="Montserrat"/>
              <a:buNone/>
              <a:defRPr b="1">
                <a:latin typeface="Montserrat"/>
                <a:ea typeface="Montserrat"/>
                <a:cs typeface="Montserrat"/>
                <a:sym typeface="Montserrat"/>
              </a:defRPr>
            </a:lvl9pPr>
          </a:lstStyle>
          <a:p>
            <a:endParaRPr lang="es-CO"/>
          </a:p>
        </p:txBody>
      </p:sp>
      <p:pic>
        <p:nvPicPr>
          <p:cNvPr id="2" name="Imagen 1">
            <a:extLst>
              <a:ext uri="{FF2B5EF4-FFF2-40B4-BE49-F238E27FC236}">
                <a16:creationId xmlns:a16="http://schemas.microsoft.com/office/drawing/2014/main" xmlns="" id="{280E0B8A-B6B1-3B31-BE9D-195C33E32890}"/>
              </a:ext>
            </a:extLst>
          </p:cNvPr>
          <p:cNvPicPr>
            <a:picLocks noChangeAspect="1"/>
          </p:cNvPicPr>
          <p:nvPr userDrawn="1"/>
        </p:nvPicPr>
        <p:blipFill rotWithShape="1">
          <a:blip r:embed="rId2">
            <a:clrChange>
              <a:clrFrom>
                <a:srgbClr val="FFFFFF"/>
              </a:clrFrom>
              <a:clrTo>
                <a:srgbClr val="FFFFFF">
                  <a:alpha val="0"/>
                </a:srgbClr>
              </a:clrTo>
            </a:clrChange>
            <a:alphaModFix amt="20000"/>
          </a:blip>
          <a:srcRect r="18362"/>
          <a:stretch/>
        </p:blipFill>
        <p:spPr>
          <a:xfrm rot="16200000">
            <a:off x="1502759" y="-1502759"/>
            <a:ext cx="2571750" cy="5577268"/>
          </a:xfrm>
          <a:prstGeom prst="rect">
            <a:avLst/>
          </a:prstGeom>
        </p:spPr>
      </p:pic>
      <p:pic>
        <p:nvPicPr>
          <p:cNvPr id="3" name="Imagen 2">
            <a:extLst>
              <a:ext uri="{FF2B5EF4-FFF2-40B4-BE49-F238E27FC236}">
                <a16:creationId xmlns:a16="http://schemas.microsoft.com/office/drawing/2014/main" xmlns="" id="{013A7DA4-151F-4C06-9EB0-EB6DF93E9896}"/>
              </a:ext>
            </a:extLst>
          </p:cNvPr>
          <p:cNvPicPr>
            <a:picLocks noChangeAspect="1"/>
          </p:cNvPicPr>
          <p:nvPr userDrawn="1"/>
        </p:nvPicPr>
        <p:blipFill rotWithShape="1">
          <a:blip r:embed="rId3">
            <a:clrChange>
              <a:clrFrom>
                <a:srgbClr val="FFFFFF"/>
              </a:clrFrom>
              <a:clrTo>
                <a:srgbClr val="FFFFFF">
                  <a:alpha val="0"/>
                </a:srgbClr>
              </a:clrTo>
            </a:clrChange>
          </a:blip>
          <a:srcRect r="19066"/>
          <a:stretch/>
        </p:blipFill>
        <p:spPr>
          <a:xfrm>
            <a:off x="7736999" y="1032811"/>
            <a:ext cx="1407001" cy="3077878"/>
          </a:xfrm>
          <a:prstGeom prst="rect">
            <a:avLst/>
          </a:prstGeom>
        </p:spPr>
      </p:pic>
    </p:spTree>
    <p:extLst>
      <p:ext uri="{BB962C8B-B14F-4D97-AF65-F5344CB8AC3E}">
        <p14:creationId xmlns:p14="http://schemas.microsoft.com/office/powerpoint/2010/main" val="13910497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3600"/>
              <a:buFont typeface="Montserrat"/>
              <a:buNone/>
              <a:defRPr sz="3600" b="1">
                <a:solidFill>
                  <a:srgbClr val="434343"/>
                </a:solidFill>
                <a:latin typeface="Montserrat"/>
                <a:ea typeface="Montserrat"/>
                <a:cs typeface="Montserrat"/>
                <a:sym typeface="Montserrat"/>
              </a:defRPr>
            </a:lvl1pPr>
            <a:lvl2pPr lvl="1"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2pPr>
            <a:lvl3pPr lvl="2"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3pPr>
            <a:lvl4pPr lvl="3"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4pPr>
            <a:lvl5pPr lvl="4"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5pPr>
            <a:lvl6pPr lvl="5"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6pPr>
            <a:lvl7pPr lvl="6"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7pPr>
            <a:lvl8pPr lvl="7"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8pPr>
            <a:lvl9pPr lvl="8"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1702300"/>
            <a:ext cx="7047300" cy="25020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1pPr>
            <a:lvl2pPr marL="914400" lvl="1"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2pPr>
            <a:lvl3pPr marL="1371600" lvl="2"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3pPr>
            <a:lvl4pPr marL="1828800" lvl="3"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4pPr>
            <a:lvl5pPr marL="2286000" lvl="4"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5pPr>
            <a:lvl6pPr marL="2743200" lvl="5"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6pPr>
            <a:lvl7pPr marL="3200400" lvl="6"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7pPr>
            <a:lvl8pPr marL="3657600" lvl="7"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8pPr>
            <a:lvl9pPr marL="4114800" lvl="8"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5486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marL="0" lvl="0" indent="0" algn="l"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74" r:id="rId2"/>
    <p:sldLayoutId id="2147483666" r:id="rId3"/>
    <p:sldLayoutId id="214748367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6.emf"/><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6.emf"/><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emf"/><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emf"/><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81FAC"/>
        </a:solidFill>
        <a:effectLst/>
      </p:bgPr>
    </p:bg>
    <p:spTree>
      <p:nvGrpSpPr>
        <p:cNvPr id="1" name="Shape 195"/>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xmlns="" id="{34414BB5-3228-05E3-651C-73185CFAD372}"/>
              </a:ext>
            </a:extLst>
          </p:cNvPr>
          <p:cNvSpPr txBox="1">
            <a:spLocks noGrp="1"/>
          </p:cNvSpPr>
          <p:nvPr>
            <p:ph type="title"/>
          </p:nvPr>
        </p:nvSpPr>
        <p:spPr>
          <a:xfrm>
            <a:off x="1761528" y="138471"/>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xmlns="" id="{5D4828D5-BDCE-8802-1C24-DF9F80A057AF}"/>
              </a:ext>
            </a:extLst>
          </p:cNvPr>
          <p:cNvSpPr txBox="1"/>
          <p:nvPr/>
        </p:nvSpPr>
        <p:spPr>
          <a:xfrm>
            <a:off x="472879" y="863061"/>
            <a:ext cx="7697956" cy="1692771"/>
          </a:xfrm>
          <a:prstGeom prst="rect">
            <a:avLst/>
          </a:prstGeom>
          <a:noFill/>
        </p:spPr>
        <p:txBody>
          <a:bodyPr wrap="square" lIns="91440" tIns="45720" rIns="91440" bIns="45720" rtlCol="0" anchor="t">
            <a:spAutoFit/>
          </a:bodyPr>
          <a:lstStyle/>
          <a:p>
            <a:pPr algn="just"/>
            <a:r>
              <a:rPr lang="es-MX" sz="1200" b="1" dirty="0">
                <a:solidFill>
                  <a:schemeClr val="tx1"/>
                </a:solidFill>
                <a:latin typeface="Montserrat Light" panose="00000400000000000000" pitchFamily="2" charset="0"/>
              </a:rPr>
              <a:t>Momento </a:t>
            </a:r>
            <a:r>
              <a:rPr lang="es-MX" sz="1200" b="1" dirty="0" smtClean="0">
                <a:solidFill>
                  <a:schemeClr val="tx1"/>
                </a:solidFill>
                <a:latin typeface="Montserrat Light" panose="00000400000000000000" pitchFamily="2" charset="0"/>
              </a:rPr>
              <a:t>7.</a:t>
            </a:r>
            <a:endParaRPr lang="es-MX" sz="1200" b="1" dirty="0">
              <a:solidFill>
                <a:schemeClr val="tx1"/>
              </a:solidFill>
              <a:latin typeface="Montserrat Light" panose="00000400000000000000" pitchFamily="2" charset="0"/>
            </a:endParaRPr>
          </a:p>
          <a:p>
            <a:pPr algn="just"/>
            <a:endParaRPr lang="es-MX" sz="800" dirty="0">
              <a:solidFill>
                <a:schemeClr val="tx1"/>
              </a:solidFill>
              <a:latin typeface="Montserrat Light" panose="00000400000000000000" pitchFamily="2" charset="0"/>
            </a:endParaRPr>
          </a:p>
          <a:p>
            <a:pPr algn="just"/>
            <a:r>
              <a:rPr lang="es-MX" sz="1200" dirty="0">
                <a:solidFill>
                  <a:schemeClr val="tx1"/>
                </a:solidFill>
                <a:latin typeface="Montserrat Light" panose="00000400000000000000" pitchFamily="2" charset="0"/>
              </a:rPr>
              <a:t>Ensamble del prototipo:</a:t>
            </a:r>
          </a:p>
          <a:p>
            <a:pPr algn="just"/>
            <a:r>
              <a:rPr lang="es-MX" sz="1200" dirty="0" smtClean="0">
                <a:solidFill>
                  <a:schemeClr val="tx1"/>
                </a:solidFill>
                <a:latin typeface="Montserrat Light"/>
              </a:rPr>
              <a:t>Se ensamblo primero el vehículo, luego se programo para poder ser dirigido a control remoto teniendo en cuenta que las plantas están ubicadas en diferentes lugares. A continuación se propuso un tráiler que llevara la estación y la tarjeta programada, se realizaron mejoras al prototipo para poder cumplir con tres tareas fundamentales: 1. ir a las diferentes zonas de la I E de acuerdo a la ubicación de las plantas. 2. tomar los datos para el mejoramiento de los cultivos. 3. análisis y mejoramiento de procesos ambientales uniendo las matemáticas y el agricultura.  </a:t>
            </a:r>
            <a:endParaRPr lang="es-MX" sz="1200"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xmlns=""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xmlns=""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xmlns=""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CuadroTexto 2">
            <a:extLst>
              <a:ext uri="{FF2B5EF4-FFF2-40B4-BE49-F238E27FC236}">
                <a16:creationId xmlns:a16="http://schemas.microsoft.com/office/drawing/2014/main" xmlns="" id="{01630E29-BC61-9BDE-43FA-590CAC9B1FBE}"/>
              </a:ext>
            </a:extLst>
          </p:cNvPr>
          <p:cNvSpPr txBox="1"/>
          <p:nvPr/>
        </p:nvSpPr>
        <p:spPr>
          <a:xfrm>
            <a:off x="690506" y="2777676"/>
            <a:ext cx="6429485" cy="2246769"/>
          </a:xfrm>
          <a:prstGeom prst="rect">
            <a:avLst/>
          </a:prstGeom>
          <a:noFill/>
          <a:ln>
            <a:solidFill>
              <a:schemeClr val="accent1"/>
            </a:solidFill>
          </a:ln>
        </p:spPr>
        <p:txBody>
          <a:bodyPr wrap="square" lIns="91440" tIns="45720" rIns="91440" bIns="45720" rtlCol="0" anchor="t">
            <a:spAutoFit/>
          </a:bodyPr>
          <a:lstStyle/>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p:txBody>
      </p:sp>
      <p:pic>
        <p:nvPicPr>
          <p:cNvPr id="2" name="Imagen 1"/>
          <p:cNvPicPr>
            <a:picLocks noChangeAspect="1"/>
          </p:cNvPicPr>
          <p:nvPr/>
        </p:nvPicPr>
        <p:blipFill rotWithShape="1">
          <a:blip r:embed="rId5"/>
          <a:srcRect l="32008" t="35724" r="33058" b="33179"/>
          <a:stretch/>
        </p:blipFill>
        <p:spPr>
          <a:xfrm>
            <a:off x="812254" y="2801582"/>
            <a:ext cx="2531878" cy="2078510"/>
          </a:xfrm>
          <a:prstGeom prst="rect">
            <a:avLst/>
          </a:prstGeom>
        </p:spPr>
      </p:pic>
      <p:pic>
        <p:nvPicPr>
          <p:cNvPr id="9" name="Imagen 8"/>
          <p:cNvPicPr>
            <a:picLocks noChangeAspect="1"/>
          </p:cNvPicPr>
          <p:nvPr/>
        </p:nvPicPr>
        <p:blipFill rotWithShape="1">
          <a:blip r:embed="rId6"/>
          <a:srcRect l="33490" t="33925" r="32040" b="34594"/>
          <a:stretch/>
        </p:blipFill>
        <p:spPr>
          <a:xfrm>
            <a:off x="3607297" y="2777676"/>
            <a:ext cx="3101728" cy="2102416"/>
          </a:xfrm>
          <a:prstGeom prst="rect">
            <a:avLst/>
          </a:prstGeom>
        </p:spPr>
      </p:pic>
    </p:spTree>
    <p:extLst>
      <p:ext uri="{BB962C8B-B14F-4D97-AF65-F5344CB8AC3E}">
        <p14:creationId xmlns:p14="http://schemas.microsoft.com/office/powerpoint/2010/main" val="12204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xmlns="" id="{34414BB5-3228-05E3-651C-73185CFAD372}"/>
              </a:ext>
            </a:extLst>
          </p:cNvPr>
          <p:cNvSpPr txBox="1">
            <a:spLocks noGrp="1"/>
          </p:cNvSpPr>
          <p:nvPr>
            <p:ph type="title"/>
          </p:nvPr>
        </p:nvSpPr>
        <p:spPr>
          <a:xfrm>
            <a:off x="1761528" y="206128"/>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xmlns=""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xmlns=""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xmlns=""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xmlns="" id="{5D09C4AE-6C2A-E35C-BF5C-301A4A70EE53}"/>
              </a:ext>
            </a:extLst>
          </p:cNvPr>
          <p:cNvSpPr txBox="1"/>
          <p:nvPr/>
        </p:nvSpPr>
        <p:spPr>
          <a:xfrm>
            <a:off x="534257" y="1027641"/>
            <a:ext cx="7902672" cy="3200876"/>
          </a:xfrm>
          <a:prstGeom prst="rect">
            <a:avLst/>
          </a:prstGeom>
          <a:noFill/>
        </p:spPr>
        <p:txBody>
          <a:bodyPr wrap="square" lIns="91440" tIns="45720" rIns="91440" bIns="45720" rtlCol="0" anchor="t">
            <a:spAutoFit/>
          </a:bodyPr>
          <a:lstStyle/>
          <a:p>
            <a:pPr algn="just"/>
            <a:r>
              <a:rPr lang="es-MX" sz="1200" b="1" dirty="0">
                <a:solidFill>
                  <a:schemeClr val="tx1"/>
                </a:solidFill>
                <a:latin typeface="Montserrat Light"/>
              </a:rPr>
              <a:t>Momento </a:t>
            </a:r>
            <a:r>
              <a:rPr lang="es-MX" sz="1200" b="1" dirty="0" smtClean="0">
                <a:solidFill>
                  <a:schemeClr val="tx1"/>
                </a:solidFill>
                <a:latin typeface="Montserrat Light"/>
              </a:rPr>
              <a:t>8.</a:t>
            </a:r>
            <a:endParaRPr lang="es-MX" sz="1200" b="1" dirty="0">
              <a:solidFill>
                <a:schemeClr val="tx1"/>
              </a:solidFill>
              <a:latin typeface="Montserrat Light"/>
            </a:endParaRPr>
          </a:p>
          <a:p>
            <a:pPr algn="just"/>
            <a:r>
              <a:rPr lang="es-MX" sz="1200" dirty="0">
                <a:solidFill>
                  <a:schemeClr val="tx1"/>
                </a:solidFill>
                <a:latin typeface="Montserrat Light"/>
              </a:rPr>
              <a:t>Prototipo final</a:t>
            </a:r>
          </a:p>
          <a:p>
            <a:pPr algn="just"/>
            <a:r>
              <a:rPr lang="es-MX" sz="1200" dirty="0" smtClean="0">
                <a:solidFill>
                  <a:schemeClr val="tx1"/>
                </a:solidFill>
                <a:latin typeface="Montserrat Light" panose="00000400000000000000" pitchFamily="2" charset="0"/>
              </a:rPr>
              <a:t>El prototipo final ha tenido mejoramiento continuo ya que no solamente ha servido para la I E, sino para la comunidad, pues siendo una zona de cultivo de feijoa se ha implementado en las zonas aledañas, ya que se puede medir humedad de la planta</a:t>
            </a:r>
            <a:r>
              <a:rPr lang="es-MX" sz="1200" dirty="0" smtClean="0">
                <a:solidFill>
                  <a:schemeClr val="tx1"/>
                </a:solidFill>
                <a:latin typeface="Montserrat Light" panose="00000400000000000000" pitchFamily="2" charset="0"/>
              </a:rPr>
              <a:t>, </a:t>
            </a:r>
            <a:r>
              <a:rPr lang="es-MX" sz="1200" dirty="0" smtClean="0">
                <a:solidFill>
                  <a:schemeClr val="tx1"/>
                </a:solidFill>
                <a:latin typeface="Montserrat Light" panose="00000400000000000000" pitchFamily="2" charset="0"/>
              </a:rPr>
              <a:t>la luminosidad </a:t>
            </a:r>
            <a:r>
              <a:rPr lang="es-MX" sz="1200" dirty="0" smtClean="0">
                <a:solidFill>
                  <a:schemeClr val="tx1"/>
                </a:solidFill>
                <a:latin typeface="Montserrat Light" panose="00000400000000000000" pitchFamily="2" charset="0"/>
              </a:rPr>
              <a:t>con estas ha mejora </a:t>
            </a:r>
            <a:r>
              <a:rPr lang="es-MX" sz="1200" dirty="0" smtClean="0">
                <a:solidFill>
                  <a:schemeClr val="tx1"/>
                </a:solidFill>
                <a:latin typeface="Montserrat Light" panose="00000400000000000000" pitchFamily="2" charset="0"/>
              </a:rPr>
              <a:t>para la poda y siembra en la distancia entre  plantas. La temperatura de acuerdo al tiempo y el desarrollo de la planta y sus frutos para que sean de buena calidad. </a:t>
            </a:r>
            <a:endParaRPr lang="es-MX" sz="1200" dirty="0">
              <a:solidFill>
                <a:schemeClr val="tx1"/>
              </a:solidFill>
              <a:latin typeface="Montserrat Light" panose="00000400000000000000" pitchFamily="2" charset="0"/>
            </a:endParaRPr>
          </a:p>
          <a:p>
            <a:pPr algn="just"/>
            <a:endParaRPr lang="es-MX" sz="1200" dirty="0">
              <a:solidFill>
                <a:schemeClr val="tx1"/>
              </a:solidFill>
              <a:latin typeface="Montserrat Light" panose="00000400000000000000" pitchFamily="2" charset="0"/>
            </a:endParaRPr>
          </a:p>
          <a:p>
            <a:pPr algn="just"/>
            <a:endParaRPr lang="es-MX" sz="1200" dirty="0">
              <a:solidFill>
                <a:schemeClr val="tx1"/>
              </a:solidFill>
              <a:latin typeface="Montserrat Light" panose="00000400000000000000" pitchFamily="2" charset="0"/>
            </a:endParaRPr>
          </a:p>
          <a:p>
            <a:pPr algn="just"/>
            <a:endParaRPr lang="es-MX" sz="1200" dirty="0">
              <a:solidFill>
                <a:schemeClr val="tx1"/>
              </a:solidFill>
              <a:latin typeface="Montserrat Light" panose="00000400000000000000" pitchFamily="2" charset="0"/>
            </a:endParaRPr>
          </a:p>
          <a:p>
            <a:pPr algn="just"/>
            <a:endParaRPr lang="es-MX" sz="1200"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sp>
        <p:nvSpPr>
          <p:cNvPr id="8" name="CuadroTexto 2">
            <a:extLst>
              <a:ext uri="{FF2B5EF4-FFF2-40B4-BE49-F238E27FC236}">
                <a16:creationId xmlns:a16="http://schemas.microsoft.com/office/drawing/2014/main" xmlns="" id="{01630E29-BC61-9BDE-43FA-590CAC9B1FBE}"/>
              </a:ext>
            </a:extLst>
          </p:cNvPr>
          <p:cNvSpPr txBox="1"/>
          <p:nvPr/>
        </p:nvSpPr>
        <p:spPr>
          <a:xfrm>
            <a:off x="1839073" y="2627498"/>
            <a:ext cx="4150761" cy="2246769"/>
          </a:xfrm>
          <a:prstGeom prst="rect">
            <a:avLst/>
          </a:prstGeom>
          <a:noFill/>
          <a:ln>
            <a:solidFill>
              <a:schemeClr val="accent1"/>
            </a:solidFill>
          </a:ln>
        </p:spPr>
        <p:txBody>
          <a:bodyPr wrap="square" lIns="91440" tIns="45720" rIns="91440" bIns="45720" rtlCol="0" anchor="t">
            <a:spAutoFit/>
          </a:bodyPr>
          <a:lstStyle/>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a:p>
            <a:pPr algn="just"/>
            <a:endParaRPr lang="es-MX">
              <a:solidFill>
                <a:schemeClr val="tx1"/>
              </a:solidFill>
              <a:latin typeface="Montserrat Light" panose="00000400000000000000" pitchFamily="2" charset="0"/>
            </a:endParaRPr>
          </a:p>
        </p:txBody>
      </p:sp>
      <p:pic>
        <p:nvPicPr>
          <p:cNvPr id="4" name="Imagen 3"/>
          <p:cNvPicPr>
            <a:picLocks noChangeAspect="1"/>
          </p:cNvPicPr>
          <p:nvPr/>
        </p:nvPicPr>
        <p:blipFill>
          <a:blip r:embed="rId5"/>
          <a:stretch>
            <a:fillRect/>
          </a:stretch>
        </p:blipFill>
        <p:spPr>
          <a:xfrm>
            <a:off x="1941816" y="2641314"/>
            <a:ext cx="3801438" cy="2219136"/>
          </a:xfrm>
          <a:prstGeom prst="rect">
            <a:avLst/>
          </a:prstGeom>
        </p:spPr>
      </p:pic>
    </p:spTree>
    <p:extLst>
      <p:ext uri="{BB962C8B-B14F-4D97-AF65-F5344CB8AC3E}">
        <p14:creationId xmlns:p14="http://schemas.microsoft.com/office/powerpoint/2010/main" val="3179447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xmlns="" id="{34414BB5-3228-05E3-651C-73185CFAD372}"/>
              </a:ext>
            </a:extLst>
          </p:cNvPr>
          <p:cNvSpPr txBox="1">
            <a:spLocks noGrp="1"/>
          </p:cNvSpPr>
          <p:nvPr>
            <p:ph type="title"/>
          </p:nvPr>
        </p:nvSpPr>
        <p:spPr>
          <a:xfrm>
            <a:off x="1761528" y="239861"/>
            <a:ext cx="5846281" cy="821513"/>
          </a:xfrm>
          <a:prstGeom prst="rect">
            <a:avLst/>
          </a:prstGeom>
          <a:noFill/>
          <a:ln>
            <a:noFill/>
          </a:ln>
        </p:spPr>
        <p:txBody>
          <a:bodyPr spcFirstLastPara="1" wrap="square" lIns="91425" tIns="91425" rIns="91425" bIns="91425" anchor="t" anchorCtr="0">
            <a:noAutofit/>
          </a:bodyPr>
          <a:lstStyle/>
          <a:p>
            <a:pPr algn="ctr"/>
            <a:r>
              <a:rPr lang="es-CO" b="1" dirty="0">
                <a:solidFill>
                  <a:schemeClr val="tx1"/>
                </a:solidFill>
                <a:latin typeface="Montserrat" pitchFamily="2" charset="0"/>
                <a:cs typeface="Calibri" panose="020F0502020204030204" pitchFamily="34" charset="0"/>
              </a:rPr>
              <a:t>Reflexión, evaluación y conclusión</a:t>
            </a:r>
            <a:endParaRPr b="1" dirty="0">
              <a:solidFill>
                <a:schemeClr val="tx1"/>
              </a:solidFill>
              <a:latin typeface="Montserrat" pitchFamily="2" charset="0"/>
              <a:cs typeface="Calibri" panose="020F0502020204030204" pitchFamily="34" charset="0"/>
            </a:endParaRPr>
          </a:p>
        </p:txBody>
      </p:sp>
      <p:sp>
        <p:nvSpPr>
          <p:cNvPr id="4" name="CuadroTexto 2">
            <a:extLst>
              <a:ext uri="{FF2B5EF4-FFF2-40B4-BE49-F238E27FC236}">
                <a16:creationId xmlns:a16="http://schemas.microsoft.com/office/drawing/2014/main" xmlns="" id="{5D4828D5-BDCE-8802-1C24-DF9F80A057AF}"/>
              </a:ext>
            </a:extLst>
          </p:cNvPr>
          <p:cNvSpPr txBox="1"/>
          <p:nvPr/>
        </p:nvSpPr>
        <p:spPr>
          <a:xfrm>
            <a:off x="618227" y="1329069"/>
            <a:ext cx="2042780" cy="3416320"/>
          </a:xfrm>
          <a:prstGeom prst="rect">
            <a:avLst/>
          </a:prstGeom>
          <a:noFill/>
        </p:spPr>
        <p:txBody>
          <a:bodyPr wrap="square" rtlCol="0">
            <a:spAutoFit/>
          </a:bodyPr>
          <a:lstStyle/>
          <a:p>
            <a:pPr algn="just"/>
            <a:r>
              <a:rPr lang="es-MX" sz="1200" b="1" dirty="0">
                <a:solidFill>
                  <a:schemeClr val="tx1"/>
                </a:solidFill>
                <a:latin typeface="Montserrat Light" panose="00000400000000000000" pitchFamily="2" charset="0"/>
              </a:rPr>
              <a:t>Conclusiones:</a:t>
            </a:r>
          </a:p>
          <a:p>
            <a:pPr algn="just"/>
            <a:r>
              <a:rPr lang="es-MX" sz="1200" dirty="0" smtClean="0">
                <a:solidFill>
                  <a:schemeClr val="tx1"/>
                </a:solidFill>
                <a:latin typeface="Montserrat Light" panose="00000400000000000000" pitchFamily="2" charset="0"/>
              </a:rPr>
              <a:t>El trabajo es articulado desde el área de matemáticas para generar en los estudiantes </a:t>
            </a:r>
            <a:r>
              <a:rPr lang="es-MX" sz="1200" dirty="0" smtClean="0">
                <a:solidFill>
                  <a:schemeClr val="tx1"/>
                </a:solidFill>
                <a:latin typeface="Montserrat Light" panose="00000400000000000000" pitchFamily="2" charset="0"/>
              </a:rPr>
              <a:t>interés, por nuevos conocimientos y aplicaciones, </a:t>
            </a:r>
            <a:r>
              <a:rPr lang="es-MX" sz="1200" dirty="0" smtClean="0">
                <a:solidFill>
                  <a:schemeClr val="tx1"/>
                </a:solidFill>
                <a:latin typeface="Montserrat Light" panose="00000400000000000000" pitchFamily="2" charset="0"/>
              </a:rPr>
              <a:t>fortalecer procesos de siembra y cuidados de las plantas de forma tecnificada. Se mejora </a:t>
            </a:r>
            <a:r>
              <a:rPr lang="es-MX" sz="1200" dirty="0" smtClean="0">
                <a:solidFill>
                  <a:schemeClr val="tx1"/>
                </a:solidFill>
                <a:latin typeface="Montserrat Light" panose="00000400000000000000" pitchFamily="2" charset="0"/>
              </a:rPr>
              <a:t>el pensamiento </a:t>
            </a:r>
            <a:r>
              <a:rPr lang="es-MX" sz="1200" dirty="0" smtClean="0">
                <a:solidFill>
                  <a:schemeClr val="tx1"/>
                </a:solidFill>
                <a:latin typeface="Montserrat Light" panose="00000400000000000000" pitchFamily="2" charset="0"/>
              </a:rPr>
              <a:t>crítico, resolución de problemas en contexto y es una nueva forma de generar </a:t>
            </a:r>
            <a:r>
              <a:rPr lang="es-MX" sz="1200" dirty="0" smtClean="0">
                <a:solidFill>
                  <a:schemeClr val="tx1"/>
                </a:solidFill>
                <a:latin typeface="Montserrat Light" panose="00000400000000000000" pitchFamily="2" charset="0"/>
              </a:rPr>
              <a:t>aprendizajes a través de la robótica y metodología STEM.   </a:t>
            </a:r>
            <a:endParaRPr lang="es-MX"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xmlns="" id="{784D2EA2-AB01-FF06-7504-5445AFC83731}"/>
              </a:ext>
            </a:extLst>
          </p:cNvPr>
          <p:cNvPicPr>
            <a:picLocks noChangeAspect="1"/>
          </p:cNvPicPr>
          <p:nvPr/>
        </p:nvPicPr>
        <p:blipFill>
          <a:blip r:embed="rId3"/>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xmlns="" id="{FBFBF802-98F0-DBCA-53EC-CF9497767BD0}"/>
              </a:ext>
            </a:extLst>
          </p:cNvPr>
          <p:cNvPicPr>
            <a:picLocks noChangeAspect="1"/>
          </p:cNvPicPr>
          <p:nvPr/>
        </p:nvPicPr>
        <p:blipFill>
          <a:blip r:embed="rId4"/>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xmlns="" id="{9E544659-8F54-781B-8FC6-83FEBA42CFD7}"/>
              </a:ext>
            </a:extLst>
          </p:cNvPr>
          <p:cNvPicPr>
            <a:picLocks noChangeAspect="1"/>
          </p:cNvPicPr>
          <p:nvPr/>
        </p:nvPicPr>
        <p:blipFill>
          <a:blip r:embed="rId5"/>
          <a:stretch>
            <a:fillRect/>
          </a:stretch>
        </p:blipFill>
        <p:spPr>
          <a:xfrm>
            <a:off x="7607809" y="286455"/>
            <a:ext cx="1261870" cy="330856"/>
          </a:xfrm>
          <a:prstGeom prst="rect">
            <a:avLst/>
          </a:prstGeom>
        </p:spPr>
      </p:pic>
      <p:sp>
        <p:nvSpPr>
          <p:cNvPr id="10" name="CuadroTexto 2">
            <a:extLst>
              <a:ext uri="{FF2B5EF4-FFF2-40B4-BE49-F238E27FC236}">
                <a16:creationId xmlns:a16="http://schemas.microsoft.com/office/drawing/2014/main" xmlns="" id="{AF8BD7CF-7FA0-D638-ACE5-D48B09DCC940}"/>
              </a:ext>
            </a:extLst>
          </p:cNvPr>
          <p:cNvSpPr txBox="1"/>
          <p:nvPr/>
        </p:nvSpPr>
        <p:spPr>
          <a:xfrm>
            <a:off x="3253415" y="1557927"/>
            <a:ext cx="2014301" cy="2677656"/>
          </a:xfrm>
          <a:prstGeom prst="rect">
            <a:avLst/>
          </a:prstGeom>
          <a:noFill/>
        </p:spPr>
        <p:txBody>
          <a:bodyPr wrap="square" rtlCol="0">
            <a:spAutoFit/>
          </a:bodyPr>
          <a:lstStyle/>
          <a:p>
            <a:pPr algn="just"/>
            <a:r>
              <a:rPr lang="es-MX" sz="1200" b="1" dirty="0">
                <a:solidFill>
                  <a:schemeClr val="tx1"/>
                </a:solidFill>
                <a:latin typeface="Montserrat Light" panose="00000400000000000000" pitchFamily="2" charset="0"/>
              </a:rPr>
              <a:t>Dificultades :</a:t>
            </a:r>
          </a:p>
          <a:p>
            <a:pPr algn="just"/>
            <a:r>
              <a:rPr lang="es-MX" sz="1200" dirty="0" smtClean="0">
                <a:solidFill>
                  <a:schemeClr val="tx1"/>
                </a:solidFill>
                <a:latin typeface="Montserrat Light" panose="00000400000000000000" pitchFamily="2" charset="0"/>
              </a:rPr>
              <a:t>La dificultad mas grande es que solo tenemos un kit básico, del cual tenemos que armar y cambiar para generar otros prototipos, las </a:t>
            </a:r>
            <a:r>
              <a:rPr lang="es-MX" sz="1200" dirty="0" smtClean="0">
                <a:solidFill>
                  <a:schemeClr val="tx1"/>
                </a:solidFill>
                <a:latin typeface="Montserrat Light" panose="00000400000000000000" pitchFamily="2" charset="0"/>
              </a:rPr>
              <a:t>programaciones se cambian constantemente</a:t>
            </a:r>
            <a:r>
              <a:rPr lang="es-MX" sz="1200" dirty="0" smtClean="0">
                <a:solidFill>
                  <a:schemeClr val="tx1"/>
                </a:solidFill>
                <a:latin typeface="Montserrat Light" panose="00000400000000000000" pitchFamily="2" charset="0"/>
              </a:rPr>
              <a:t>, pero gracias ha esto hemos crecido significativamente. </a:t>
            </a:r>
            <a:endParaRPr lang="es-MX" sz="1200" dirty="0">
              <a:solidFill>
                <a:schemeClr val="tx1"/>
              </a:solidFill>
              <a:latin typeface="Montserrat Light" panose="00000400000000000000" pitchFamily="2" charset="0"/>
            </a:endParaRPr>
          </a:p>
        </p:txBody>
      </p:sp>
      <p:sp>
        <p:nvSpPr>
          <p:cNvPr id="11" name="CuadroTexto 2">
            <a:extLst>
              <a:ext uri="{FF2B5EF4-FFF2-40B4-BE49-F238E27FC236}">
                <a16:creationId xmlns:a16="http://schemas.microsoft.com/office/drawing/2014/main" xmlns="" id="{CBC1623A-1371-A9DB-76F0-7A679859169B}"/>
              </a:ext>
            </a:extLst>
          </p:cNvPr>
          <p:cNvSpPr txBox="1"/>
          <p:nvPr/>
        </p:nvSpPr>
        <p:spPr>
          <a:xfrm>
            <a:off x="5860125" y="1518703"/>
            <a:ext cx="2337678" cy="2677656"/>
          </a:xfrm>
          <a:prstGeom prst="rect">
            <a:avLst/>
          </a:prstGeom>
          <a:noFill/>
        </p:spPr>
        <p:txBody>
          <a:bodyPr wrap="square" rtlCol="0">
            <a:spAutoFit/>
          </a:bodyPr>
          <a:lstStyle/>
          <a:p>
            <a:pPr algn="just"/>
            <a:r>
              <a:rPr lang="es-MX" sz="1200" b="1" dirty="0">
                <a:solidFill>
                  <a:schemeClr val="tx1"/>
                </a:solidFill>
                <a:latin typeface="Montserrat Light" panose="00000400000000000000" pitchFamily="2" charset="0"/>
              </a:rPr>
              <a:t>Aportes</a:t>
            </a:r>
            <a:r>
              <a:rPr lang="es-MX" sz="1200" b="1" dirty="0" smtClean="0">
                <a:solidFill>
                  <a:schemeClr val="tx1"/>
                </a:solidFill>
                <a:latin typeface="Montserrat Light" panose="00000400000000000000" pitchFamily="2" charset="0"/>
              </a:rPr>
              <a:t>:</a:t>
            </a:r>
          </a:p>
          <a:p>
            <a:pPr algn="just"/>
            <a:r>
              <a:rPr lang="es-MX" sz="1200" dirty="0" smtClean="0">
                <a:solidFill>
                  <a:schemeClr val="tx1"/>
                </a:solidFill>
                <a:latin typeface="Montserrat Light" panose="00000400000000000000" pitchFamily="2" charset="0"/>
              </a:rPr>
              <a:t>Con este prototipo no solo se han mejorado procesos en la I E, sino que también en la comunidad en los cultivos de feijoa que es la fruta del municipio, generando en los estudiantes inquietudes para otras problemas que los aquejan como los animales y la maleza para los cuales se ha trabajando </a:t>
            </a:r>
            <a:r>
              <a:rPr lang="es-MX" sz="1200" dirty="0">
                <a:solidFill>
                  <a:schemeClr val="tx1"/>
                </a:solidFill>
                <a:latin typeface="Montserrat Light" panose="00000400000000000000" pitchFamily="2" charset="0"/>
              </a:rPr>
              <a:t>e</a:t>
            </a:r>
            <a:r>
              <a:rPr lang="es-MX" sz="1200" dirty="0" smtClean="0">
                <a:solidFill>
                  <a:schemeClr val="tx1"/>
                </a:solidFill>
                <a:latin typeface="Montserrat Light" panose="00000400000000000000" pitchFamily="2" charset="0"/>
              </a:rPr>
              <a:t>n otros sistemas de apoyo. </a:t>
            </a:r>
            <a:endParaRPr lang="es-MX" sz="1200"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3003374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 name="Imagen 1"/>
          <p:cNvPicPr>
            <a:picLocks noChangeAspect="1"/>
          </p:cNvPicPr>
          <p:nvPr/>
        </p:nvPicPr>
        <p:blipFill rotWithShape="1">
          <a:blip r:embed="rId3"/>
          <a:srcRect l="-12349" t="1628" r="39058" b="-1628"/>
          <a:stretch/>
        </p:blipFill>
        <p:spPr>
          <a:xfrm>
            <a:off x="-1842977" y="0"/>
            <a:ext cx="10986977" cy="5270531"/>
          </a:xfrm>
          <a:prstGeom prst="rect">
            <a:avLst/>
          </a:prstGeom>
        </p:spPr>
      </p:pic>
      <p:sp>
        <p:nvSpPr>
          <p:cNvPr id="281" name="Google Shape;281;p36"/>
          <p:cNvSpPr/>
          <p:nvPr/>
        </p:nvSpPr>
        <p:spPr>
          <a:xfrm>
            <a:off x="-181850" y="2926900"/>
            <a:ext cx="2991900" cy="2991900"/>
          </a:xfrm>
          <a:prstGeom prst="ellipse">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ítulo 9">
            <a:extLst>
              <a:ext uri="{FF2B5EF4-FFF2-40B4-BE49-F238E27FC236}">
                <a16:creationId xmlns:a16="http://schemas.microsoft.com/office/drawing/2014/main" xmlns="" id="{0A0D9F1F-417D-DD24-9082-18FE340B160D}"/>
              </a:ext>
            </a:extLst>
          </p:cNvPr>
          <p:cNvSpPr>
            <a:spLocks noGrp="1"/>
          </p:cNvSpPr>
          <p:nvPr>
            <p:ph type="title"/>
          </p:nvPr>
        </p:nvSpPr>
        <p:spPr>
          <a:xfrm>
            <a:off x="391257" y="4027321"/>
            <a:ext cx="2931885" cy="482400"/>
          </a:xfrm>
        </p:spPr>
        <p:txBody>
          <a:bodyPr/>
          <a:lstStyle/>
          <a:p>
            <a:r>
              <a:rPr lang="es-ES" sz="2800"/>
              <a:t>Gracias……</a:t>
            </a:r>
            <a:endParaRPr lang="es-CO" sz="2800"/>
          </a:p>
        </p:txBody>
      </p:sp>
      <p:pic>
        <p:nvPicPr>
          <p:cNvPr id="12" name="Imagen 11">
            <a:extLst>
              <a:ext uri="{FF2B5EF4-FFF2-40B4-BE49-F238E27FC236}">
                <a16:creationId xmlns:a16="http://schemas.microsoft.com/office/drawing/2014/main" xmlns="" id="{FF0EA27D-1EBA-02FC-A0B0-465DCF3E861E}"/>
              </a:ext>
            </a:extLst>
          </p:cNvPr>
          <p:cNvPicPr>
            <a:picLocks noChangeAspect="1"/>
          </p:cNvPicPr>
          <p:nvPr/>
        </p:nvPicPr>
        <p:blipFill>
          <a:blip r:embed="rId4">
            <a:biLevel thresh="25000"/>
          </a:blip>
          <a:stretch>
            <a:fillRect/>
          </a:stretch>
        </p:blipFill>
        <p:spPr>
          <a:xfrm>
            <a:off x="269575" y="274321"/>
            <a:ext cx="1261871" cy="466473"/>
          </a:xfrm>
          <a:prstGeom prst="rect">
            <a:avLst/>
          </a:prstGeom>
        </p:spPr>
      </p:pic>
      <p:pic>
        <p:nvPicPr>
          <p:cNvPr id="13" name="Imagen 12">
            <a:extLst>
              <a:ext uri="{FF2B5EF4-FFF2-40B4-BE49-F238E27FC236}">
                <a16:creationId xmlns:a16="http://schemas.microsoft.com/office/drawing/2014/main" xmlns="" id="{AF7CBAC0-C246-B2F0-5F2D-578DC74C66BE}"/>
              </a:ext>
            </a:extLst>
          </p:cNvPr>
          <p:cNvPicPr>
            <a:picLocks noChangeAspect="1"/>
          </p:cNvPicPr>
          <p:nvPr/>
        </p:nvPicPr>
        <p:blipFill>
          <a:blip r:embed="rId5">
            <a:biLevel thresh="25000"/>
          </a:blip>
          <a:stretch>
            <a:fillRect/>
          </a:stretch>
        </p:blipFill>
        <p:spPr>
          <a:xfrm>
            <a:off x="7607809" y="286455"/>
            <a:ext cx="1261870" cy="330856"/>
          </a:xfrm>
          <a:prstGeom prst="rect">
            <a:avLst/>
          </a:prstGeom>
        </p:spPr>
      </p:pic>
      <p:pic>
        <p:nvPicPr>
          <p:cNvPr id="14" name="Imagen 13">
            <a:extLst>
              <a:ext uri="{FF2B5EF4-FFF2-40B4-BE49-F238E27FC236}">
                <a16:creationId xmlns:a16="http://schemas.microsoft.com/office/drawing/2014/main" xmlns="" id="{4CE4361C-CD47-5D14-EA47-D300B7D4D61F}"/>
              </a:ext>
            </a:extLst>
          </p:cNvPr>
          <p:cNvPicPr>
            <a:picLocks noChangeAspect="1"/>
          </p:cNvPicPr>
          <p:nvPr/>
        </p:nvPicPr>
        <p:blipFill>
          <a:blip r:embed="rId6">
            <a:biLevel thresh="25000"/>
          </a:blip>
          <a:stretch>
            <a:fillRect/>
          </a:stretch>
        </p:blipFill>
        <p:spPr>
          <a:xfrm>
            <a:off x="7383156" y="4372353"/>
            <a:ext cx="1629294" cy="5077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xmlns=""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xmlns=""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xmlns=""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sz="3600" b="1">
                <a:solidFill>
                  <a:schemeClr val="tx1"/>
                </a:solidFill>
                <a:latin typeface="Montserrat" pitchFamily="2" charset="0"/>
                <a:ea typeface="Calibri" panose="020F0502020204030204" pitchFamily="34" charset="0"/>
                <a:cs typeface="Calibri" panose="020F0502020204030204" pitchFamily="34" charset="0"/>
              </a:rPr>
              <a:t/>
            </a:r>
            <a:br>
              <a:rPr lang="es-ES" sz="3600" b="1">
                <a:solidFill>
                  <a:schemeClr val="tx1"/>
                </a:solidFill>
                <a:latin typeface="Montserrat" pitchFamily="2" charset="0"/>
                <a:ea typeface="Calibri" panose="020F0502020204030204" pitchFamily="34" charset="0"/>
                <a:cs typeface="Calibri" panose="020F0502020204030204" pitchFamily="34" charset="0"/>
              </a:rPr>
            </a:br>
            <a:endParaRPr sz="3600" b="1">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xmlns=""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pic>
        <p:nvPicPr>
          <p:cNvPr id="4" name="Imagen 3">
            <a:extLst>
              <a:ext uri="{FF2B5EF4-FFF2-40B4-BE49-F238E27FC236}">
                <a16:creationId xmlns:a16="http://schemas.microsoft.com/office/drawing/2014/main" xmlns="" id="{19411434-AC06-D30E-242B-2C0942483933}"/>
              </a:ext>
            </a:extLst>
          </p:cNvPr>
          <p:cNvPicPr>
            <a:picLocks noChangeAspect="1"/>
          </p:cNvPicPr>
          <p:nvPr/>
        </p:nvPicPr>
        <p:blipFill>
          <a:blip r:embed="rId6"/>
          <a:stretch>
            <a:fillRect/>
          </a:stretch>
        </p:blipFill>
        <p:spPr>
          <a:xfrm>
            <a:off x="7640850" y="4372353"/>
            <a:ext cx="1371600" cy="666750"/>
          </a:xfrm>
          <a:prstGeom prst="rect">
            <a:avLst/>
          </a:prstGeom>
        </p:spPr>
      </p:pic>
      <p:sp>
        <p:nvSpPr>
          <p:cNvPr id="13" name="Google Shape;270;p35">
            <a:extLst>
              <a:ext uri="{FF2B5EF4-FFF2-40B4-BE49-F238E27FC236}">
                <a16:creationId xmlns:a16="http://schemas.microsoft.com/office/drawing/2014/main" xmlns="" id="{482B77EA-5A75-881B-6D57-F0814DFF9304}"/>
              </a:ext>
            </a:extLst>
          </p:cNvPr>
          <p:cNvSpPr txBox="1">
            <a:spLocks/>
          </p:cNvSpPr>
          <p:nvPr/>
        </p:nvSpPr>
        <p:spPr>
          <a:xfrm>
            <a:off x="1849367" y="571965"/>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a:solidFill>
                  <a:schemeClr val="tx1"/>
                </a:solidFill>
                <a:cs typeface="Calibri"/>
              </a:rPr>
              <a:t>NEW ROBOTS: ESTACIÓN DE MONITOREO MEDIO AMBIENTAL.</a:t>
            </a:r>
            <a:endParaRPr lang="es-MX" sz="2400" b="1" dirty="0">
              <a:solidFill>
                <a:schemeClr val="tx1"/>
              </a:solidFill>
              <a:latin typeface="Montserrat" pitchFamily="2" charset="0"/>
              <a:cs typeface="Calibri" panose="020F0502020204030204" pitchFamily="34" charset="0"/>
            </a:endParaRPr>
          </a:p>
        </p:txBody>
      </p:sp>
      <p:sp>
        <p:nvSpPr>
          <p:cNvPr id="3" name="Google Shape;270;p35">
            <a:extLst>
              <a:ext uri="{FF2B5EF4-FFF2-40B4-BE49-F238E27FC236}">
                <a16:creationId xmlns:a16="http://schemas.microsoft.com/office/drawing/2014/main" xmlns="" id="{29ED15D9-6D13-80A7-FABF-E1983A95E7F7}"/>
              </a:ext>
            </a:extLst>
          </p:cNvPr>
          <p:cNvSpPr txBox="1">
            <a:spLocks/>
          </p:cNvSpPr>
          <p:nvPr/>
        </p:nvSpPr>
        <p:spPr>
          <a:xfrm>
            <a:off x="821552" y="1802965"/>
            <a:ext cx="2740772"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r>
              <a:rPr lang="es-MX" sz="2400" b="1" dirty="0">
                <a:solidFill>
                  <a:schemeClr val="tx1"/>
                </a:solidFill>
                <a:cs typeface="Calibri"/>
              </a:rPr>
              <a:t>I.E ROBERTO FRANCO ISAZA</a:t>
            </a:r>
            <a:endParaRPr lang="es-MX" sz="2400" b="1" dirty="0">
              <a:solidFill>
                <a:schemeClr val="tx1"/>
              </a:solidFill>
              <a:latin typeface="Montserrat" pitchFamily="2" charset="0"/>
              <a:cs typeface="Calibri" panose="020F0502020204030204" pitchFamily="34" charset="0"/>
            </a:endParaRPr>
          </a:p>
          <a:p>
            <a:r>
              <a:rPr lang="es-MX" sz="2400" b="1" dirty="0">
                <a:solidFill>
                  <a:schemeClr val="tx1"/>
                </a:solidFill>
                <a:cs typeface="Calibri"/>
              </a:rPr>
              <a:t>Tibasosa</a:t>
            </a:r>
          </a:p>
          <a:p>
            <a:r>
              <a:rPr lang="es-MX" sz="2400" b="1">
                <a:solidFill>
                  <a:schemeClr val="tx1"/>
                </a:solidFill>
                <a:cs typeface="Calibri"/>
              </a:rPr>
              <a:t>Boyacá</a:t>
            </a:r>
            <a:endParaRPr lang="es-MX" sz="2400" b="1">
              <a:solidFill>
                <a:schemeClr val="tx1"/>
              </a:solidFill>
              <a:latin typeface="Montserrat" pitchFamily="2" charset="0"/>
              <a:cs typeface="Calibri" panose="020F0502020204030204" pitchFamily="34" charset="0"/>
            </a:endParaRPr>
          </a:p>
          <a:p>
            <a:endParaRPr lang="es-MX" sz="2400" b="1" dirty="0">
              <a:solidFill>
                <a:schemeClr val="tx1"/>
              </a:solidFill>
              <a:latin typeface="Montserrat" pitchFamily="2" charset="0"/>
              <a:cs typeface="Calibri" panose="020F0502020204030204" pitchFamily="34" charset="0"/>
            </a:endParaRPr>
          </a:p>
        </p:txBody>
      </p:sp>
      <p:sp>
        <p:nvSpPr>
          <p:cNvPr id="9" name="CuadroTexto 2">
            <a:extLst>
              <a:ext uri="{FF2B5EF4-FFF2-40B4-BE49-F238E27FC236}">
                <a16:creationId xmlns:a16="http://schemas.microsoft.com/office/drawing/2014/main" xmlns="" id="{29FDC506-DC62-979B-C95A-7D70B5813C43}"/>
              </a:ext>
            </a:extLst>
          </p:cNvPr>
          <p:cNvSpPr txBox="1"/>
          <p:nvPr/>
        </p:nvSpPr>
        <p:spPr>
          <a:xfrm>
            <a:off x="3744693" y="1582360"/>
            <a:ext cx="5124986" cy="2677656"/>
          </a:xfrm>
          <a:prstGeom prst="rect">
            <a:avLst/>
          </a:prstGeom>
          <a:noFill/>
          <a:ln>
            <a:solidFill>
              <a:schemeClr val="accent1"/>
            </a:solidFill>
          </a:ln>
        </p:spPr>
        <p:txBody>
          <a:bodyPr wrap="square" rtlCol="0">
            <a:spAutoFit/>
          </a:bodyPr>
          <a:lstStyle/>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2" name="Imagen 1"/>
          <p:cNvPicPr>
            <a:picLocks noChangeAspect="1"/>
          </p:cNvPicPr>
          <p:nvPr/>
        </p:nvPicPr>
        <p:blipFill rotWithShape="1">
          <a:blip r:embed="rId7"/>
          <a:srcRect l="494" t="27615" r="-494" b="42438"/>
          <a:stretch/>
        </p:blipFill>
        <p:spPr>
          <a:xfrm>
            <a:off x="4218537" y="1794081"/>
            <a:ext cx="4020207" cy="2419261"/>
          </a:xfrm>
          <a:prstGeom prst="rect">
            <a:avLst/>
          </a:prstGeom>
        </p:spPr>
      </p:pic>
    </p:spTree>
    <p:extLst>
      <p:ext uri="{BB962C8B-B14F-4D97-AF65-F5344CB8AC3E}">
        <p14:creationId xmlns:p14="http://schemas.microsoft.com/office/powerpoint/2010/main" val="315471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xmlns=""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xmlns=""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xmlns=""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sz="3600" b="1">
                <a:solidFill>
                  <a:schemeClr val="tx1"/>
                </a:solidFill>
                <a:latin typeface="Montserrat" pitchFamily="2" charset="0"/>
                <a:ea typeface="Calibri" panose="020F0502020204030204" pitchFamily="34" charset="0"/>
                <a:cs typeface="Calibri" panose="020F0502020204030204" pitchFamily="34" charset="0"/>
              </a:rPr>
              <a:t/>
            </a:r>
            <a:br>
              <a:rPr lang="es-ES" sz="3600" b="1">
                <a:solidFill>
                  <a:schemeClr val="tx1"/>
                </a:solidFill>
                <a:latin typeface="Montserrat" pitchFamily="2" charset="0"/>
                <a:ea typeface="Calibri" panose="020F0502020204030204" pitchFamily="34" charset="0"/>
                <a:cs typeface="Calibri" panose="020F0502020204030204" pitchFamily="34" charset="0"/>
              </a:rPr>
            </a:br>
            <a:endParaRPr sz="3600" b="1">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xmlns=""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2" name="Google Shape;270;p35">
            <a:extLst>
              <a:ext uri="{FF2B5EF4-FFF2-40B4-BE49-F238E27FC236}">
                <a16:creationId xmlns:a16="http://schemas.microsoft.com/office/drawing/2014/main" xmlns="" id="{C50D2EE7-4189-DF3A-19BD-67C35BFF8A2B}"/>
              </a:ext>
            </a:extLst>
          </p:cNvPr>
          <p:cNvSpPr txBox="1">
            <a:spLocks/>
          </p:cNvSpPr>
          <p:nvPr/>
        </p:nvSpPr>
        <p:spPr>
          <a:xfrm>
            <a:off x="1801293" y="150840"/>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a:solidFill>
                  <a:schemeClr val="tx1"/>
                </a:solidFill>
                <a:latin typeface="Montserrat" pitchFamily="2" charset="0"/>
                <a:cs typeface="Calibri" panose="020F0502020204030204" pitchFamily="34" charset="0"/>
              </a:rPr>
              <a:t>Contexto y problema</a:t>
            </a:r>
          </a:p>
          <a:p>
            <a:pPr algn="ctr"/>
            <a:endParaRPr lang="es-MX" sz="2400" b="1" dirty="0">
              <a:solidFill>
                <a:schemeClr val="tx1"/>
              </a:solidFill>
              <a:latin typeface="Montserrat" pitchFamily="2" charset="0"/>
              <a:cs typeface="Calibri" panose="020F0502020204030204" pitchFamily="34" charset="0"/>
            </a:endParaRPr>
          </a:p>
        </p:txBody>
      </p:sp>
      <p:sp>
        <p:nvSpPr>
          <p:cNvPr id="10" name="CuadroTexto 2">
            <a:extLst>
              <a:ext uri="{FF2B5EF4-FFF2-40B4-BE49-F238E27FC236}">
                <a16:creationId xmlns:a16="http://schemas.microsoft.com/office/drawing/2014/main" xmlns="" id="{39F0FBFD-2730-DBE8-55F2-D60BD5982CC5}"/>
              </a:ext>
            </a:extLst>
          </p:cNvPr>
          <p:cNvSpPr txBox="1"/>
          <p:nvPr/>
        </p:nvSpPr>
        <p:spPr>
          <a:xfrm>
            <a:off x="311781" y="918312"/>
            <a:ext cx="5191554" cy="2462213"/>
          </a:xfrm>
          <a:prstGeom prst="rect">
            <a:avLst/>
          </a:prstGeom>
          <a:noFill/>
        </p:spPr>
        <p:txBody>
          <a:bodyPr wrap="square" lIns="91440" tIns="45720" rIns="91440" bIns="45720" rtlCol="0" anchor="t">
            <a:spAutoFit/>
          </a:bodyPr>
          <a:lstStyle/>
          <a:p>
            <a:r>
              <a:rPr lang="es-MX" dirty="0">
                <a:solidFill>
                  <a:schemeClr val="tx1"/>
                </a:solidFill>
                <a:latin typeface="Montserrat Light"/>
              </a:rPr>
              <a:t>Describir contexto y  problema:</a:t>
            </a:r>
            <a:endParaRPr lang="es-ES" dirty="0">
              <a:solidFill>
                <a:schemeClr val="tx1"/>
              </a:solidFill>
            </a:endParaRPr>
          </a:p>
          <a:p>
            <a:r>
              <a:rPr lang="es-MX" sz="1000" dirty="0">
                <a:latin typeface="Calibri"/>
                <a:cs typeface="Calibri"/>
              </a:rPr>
              <a:t>Los estudiantes tienen un cultivo de astromelias y otras plantas que en tiempos de vacaciones nadie cuida y han tenido perdidas </a:t>
            </a:r>
            <a:r>
              <a:rPr lang="es-MX" sz="1000" dirty="0" smtClean="0">
                <a:latin typeface="Calibri"/>
                <a:cs typeface="Calibri"/>
              </a:rPr>
              <a:t>de </a:t>
            </a:r>
            <a:r>
              <a:rPr lang="es-MX" sz="1000" dirty="0">
                <a:latin typeface="Calibri"/>
                <a:cs typeface="Calibri"/>
              </a:rPr>
              <a:t>las plantas. Lo cual los llevo a preguntarse ¿Como podían mejorar la producción de astromelias y plantas en la I E Roberto franco Isaza?</a:t>
            </a:r>
          </a:p>
          <a:p>
            <a:endParaRPr lang="es-MX" sz="1000" dirty="0">
              <a:latin typeface="Calibri"/>
              <a:cs typeface="Calibri"/>
            </a:endParaRPr>
          </a:p>
          <a:p>
            <a:r>
              <a:rPr lang="es-MX" sz="1000" dirty="0">
                <a:latin typeface="Calibri"/>
                <a:cs typeface="Calibri"/>
              </a:rPr>
              <a:t>El proyecto se propone en el área de matemáticas haciendo uso de las STEM, para fortalecer los procesos </a:t>
            </a:r>
            <a:r>
              <a:rPr lang="es-MX" sz="1000" dirty="0" smtClean="0">
                <a:latin typeface="Calibri"/>
                <a:cs typeface="Calibri"/>
              </a:rPr>
              <a:t>medioambientales en los proyectos productivos, para esto a cada estudiante se le asigna un rol especifico en el cual es líder, pero además debe ayudar a sus compañeros en las dificultades o reemplazarlos si es necesario. </a:t>
            </a:r>
            <a:r>
              <a:rPr lang="es-MX" sz="1000" dirty="0">
                <a:latin typeface="Calibri"/>
                <a:cs typeface="Calibri"/>
              </a:rPr>
              <a:t> </a:t>
            </a:r>
            <a:endParaRPr lang="es-MX" sz="1000" dirty="0"/>
          </a:p>
          <a:p>
            <a:endParaRPr lang="es-MX" sz="1000" dirty="0">
              <a:latin typeface="Calibri"/>
              <a:cs typeface="Calibri"/>
            </a:endParaRPr>
          </a:p>
          <a:p>
            <a:r>
              <a:rPr lang="es-MX" sz="1000" dirty="0" smtClean="0">
                <a:latin typeface="Calibri"/>
                <a:cs typeface="Calibri"/>
              </a:rPr>
              <a:t>La I E es de carácter rural en la cual se tiene un cultivo de flores de astromelia y arboles nativos, que requieren ciertos cuidados como el riego regular en </a:t>
            </a:r>
            <a:r>
              <a:rPr lang="es-MX" sz="1000" dirty="0" smtClean="0">
                <a:latin typeface="Calibri"/>
                <a:cs typeface="Calibri"/>
              </a:rPr>
              <a:t>verano, </a:t>
            </a:r>
            <a:r>
              <a:rPr lang="es-MX" sz="1000" dirty="0" smtClean="0">
                <a:latin typeface="Calibri"/>
                <a:cs typeface="Calibri"/>
              </a:rPr>
              <a:t>mientras que en invierno es necesario cuidar del exceso de agua porque se pueden dañar las raíces por mucha </a:t>
            </a:r>
            <a:r>
              <a:rPr lang="es-MX" sz="1000" dirty="0" smtClean="0">
                <a:latin typeface="Calibri"/>
                <a:cs typeface="Calibri"/>
              </a:rPr>
              <a:t>agua, además de la luminosidad pues no puede tener ni en exceso o defecto. </a:t>
            </a:r>
            <a:r>
              <a:rPr lang="es-MX" sz="1000" dirty="0" smtClean="0">
                <a:latin typeface="Calibri"/>
                <a:cs typeface="Calibri"/>
              </a:rPr>
              <a:t>Estos recursos se usan para implementos de papelería o insumos necesarios para las plantas.</a:t>
            </a:r>
            <a:endParaRPr lang="es-MX" sz="1000" dirty="0">
              <a:latin typeface="Calibri"/>
              <a:cs typeface="Calibri"/>
            </a:endParaRPr>
          </a:p>
        </p:txBody>
      </p:sp>
      <p:sp>
        <p:nvSpPr>
          <p:cNvPr id="12" name="CuadroTexto 2">
            <a:extLst>
              <a:ext uri="{FF2B5EF4-FFF2-40B4-BE49-F238E27FC236}">
                <a16:creationId xmlns:a16="http://schemas.microsoft.com/office/drawing/2014/main" xmlns="" id="{E648AE24-291C-FF3D-3A71-3329D0E90577}"/>
              </a:ext>
            </a:extLst>
          </p:cNvPr>
          <p:cNvSpPr txBox="1"/>
          <p:nvPr/>
        </p:nvSpPr>
        <p:spPr>
          <a:xfrm>
            <a:off x="369274" y="3437920"/>
            <a:ext cx="6391122" cy="1169551"/>
          </a:xfrm>
          <a:prstGeom prst="rect">
            <a:avLst/>
          </a:prstGeom>
          <a:noFill/>
          <a:ln>
            <a:solidFill>
              <a:schemeClr val="accent1"/>
            </a:solidFill>
          </a:ln>
        </p:spPr>
        <p:txBody>
          <a:bodyPr wrap="square" rtlCol="0">
            <a:spAutoFit/>
          </a:bodyPr>
          <a:lstStyle/>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sp>
        <p:nvSpPr>
          <p:cNvPr id="13" name="CuadroTexto 2">
            <a:extLst>
              <a:ext uri="{FF2B5EF4-FFF2-40B4-BE49-F238E27FC236}">
                <a16:creationId xmlns:a16="http://schemas.microsoft.com/office/drawing/2014/main" xmlns="" id="{49836505-FA9F-3928-3367-40DE65CC065D}"/>
              </a:ext>
            </a:extLst>
          </p:cNvPr>
          <p:cNvSpPr txBox="1"/>
          <p:nvPr/>
        </p:nvSpPr>
        <p:spPr>
          <a:xfrm>
            <a:off x="5503336" y="1771531"/>
            <a:ext cx="3555604" cy="1600438"/>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3" name="Imagen 2"/>
          <p:cNvPicPr>
            <a:picLocks noChangeAspect="1"/>
          </p:cNvPicPr>
          <p:nvPr/>
        </p:nvPicPr>
        <p:blipFill rotWithShape="1">
          <a:blip r:embed="rId6"/>
          <a:srcRect l="-1982" t="1317" r="1982" b="51093"/>
          <a:stretch/>
        </p:blipFill>
        <p:spPr>
          <a:xfrm>
            <a:off x="5503336" y="1829151"/>
            <a:ext cx="1441994" cy="1542818"/>
          </a:xfrm>
          <a:prstGeom prst="rect">
            <a:avLst/>
          </a:prstGeom>
        </p:spPr>
      </p:pic>
      <p:pic>
        <p:nvPicPr>
          <p:cNvPr id="9" name="Imagen 8"/>
          <p:cNvPicPr>
            <a:picLocks noChangeAspect="1"/>
          </p:cNvPicPr>
          <p:nvPr/>
        </p:nvPicPr>
        <p:blipFill>
          <a:blip r:embed="rId7"/>
          <a:stretch>
            <a:fillRect/>
          </a:stretch>
        </p:blipFill>
        <p:spPr>
          <a:xfrm>
            <a:off x="6945331" y="1829151"/>
            <a:ext cx="2067120" cy="1542818"/>
          </a:xfrm>
          <a:prstGeom prst="rect">
            <a:avLst/>
          </a:prstGeom>
        </p:spPr>
      </p:pic>
      <p:pic>
        <p:nvPicPr>
          <p:cNvPr id="14" name="Imagen 13"/>
          <p:cNvPicPr>
            <a:picLocks noChangeAspect="1"/>
          </p:cNvPicPr>
          <p:nvPr/>
        </p:nvPicPr>
        <p:blipFill rotWithShape="1">
          <a:blip r:embed="rId8"/>
          <a:srcRect t="34609" r="7086" b="33397"/>
          <a:stretch/>
        </p:blipFill>
        <p:spPr>
          <a:xfrm>
            <a:off x="2018573" y="3454147"/>
            <a:ext cx="1613043" cy="1325366"/>
          </a:xfrm>
          <a:prstGeom prst="rect">
            <a:avLst/>
          </a:prstGeom>
        </p:spPr>
      </p:pic>
      <p:pic>
        <p:nvPicPr>
          <p:cNvPr id="16" name="Imagen 15"/>
          <p:cNvPicPr>
            <a:picLocks noChangeAspect="1"/>
          </p:cNvPicPr>
          <p:nvPr/>
        </p:nvPicPr>
        <p:blipFill>
          <a:blip r:embed="rId9"/>
          <a:stretch>
            <a:fillRect/>
          </a:stretch>
        </p:blipFill>
        <p:spPr>
          <a:xfrm>
            <a:off x="363808" y="3451350"/>
            <a:ext cx="1752071" cy="1354892"/>
          </a:xfrm>
          <a:prstGeom prst="rect">
            <a:avLst/>
          </a:prstGeom>
        </p:spPr>
      </p:pic>
      <p:pic>
        <p:nvPicPr>
          <p:cNvPr id="4" name="Imagen 3"/>
          <p:cNvPicPr>
            <a:picLocks noChangeAspect="1"/>
          </p:cNvPicPr>
          <p:nvPr/>
        </p:nvPicPr>
        <p:blipFill>
          <a:blip r:embed="rId10"/>
          <a:stretch>
            <a:fillRect/>
          </a:stretch>
        </p:blipFill>
        <p:spPr>
          <a:xfrm>
            <a:off x="3661071" y="3468014"/>
            <a:ext cx="1842264" cy="1321564"/>
          </a:xfrm>
          <a:prstGeom prst="rect">
            <a:avLst/>
          </a:prstGeom>
        </p:spPr>
      </p:pic>
      <p:sp>
        <p:nvSpPr>
          <p:cNvPr id="15" name="AutoShape 2" descr="blob:https://web.whatsapp.com/3c4a3a0a-3c60-49d1-9ea7-3ecd437f461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7" name="Imagen 16"/>
          <p:cNvPicPr>
            <a:picLocks noChangeAspect="1"/>
          </p:cNvPicPr>
          <p:nvPr/>
        </p:nvPicPr>
        <p:blipFill>
          <a:blip r:embed="rId11"/>
          <a:stretch>
            <a:fillRect/>
          </a:stretch>
        </p:blipFill>
        <p:spPr>
          <a:xfrm>
            <a:off x="5545548" y="3468014"/>
            <a:ext cx="1399782" cy="1311499"/>
          </a:xfrm>
          <a:prstGeom prst="rect">
            <a:avLst/>
          </a:prstGeom>
        </p:spPr>
      </p:pic>
    </p:spTree>
    <p:extLst>
      <p:ext uri="{BB962C8B-B14F-4D97-AF65-F5344CB8AC3E}">
        <p14:creationId xmlns:p14="http://schemas.microsoft.com/office/powerpoint/2010/main" val="3323452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xmlns=""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xmlns=""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xmlns=""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b="1" dirty="0">
                <a:solidFill>
                  <a:schemeClr val="tx1"/>
                </a:solidFill>
                <a:latin typeface="Montserrat" pitchFamily="2" charset="0"/>
                <a:cs typeface="Calibri" panose="020F0502020204030204" pitchFamily="34" charset="0"/>
                <a:sym typeface="Montserrat"/>
              </a:rPr>
              <a:t>Recursos tecnológicos</a:t>
            </a: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xmlns=""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2" name="CuadroTexto 2">
            <a:extLst>
              <a:ext uri="{FF2B5EF4-FFF2-40B4-BE49-F238E27FC236}">
                <a16:creationId xmlns:a16="http://schemas.microsoft.com/office/drawing/2014/main" xmlns="" id="{607C006F-716F-D5B0-F036-6441A25AF472}"/>
              </a:ext>
            </a:extLst>
          </p:cNvPr>
          <p:cNvSpPr txBox="1"/>
          <p:nvPr/>
        </p:nvSpPr>
        <p:spPr>
          <a:xfrm>
            <a:off x="269575" y="1181319"/>
            <a:ext cx="5191554" cy="1877437"/>
          </a:xfrm>
          <a:prstGeom prst="rect">
            <a:avLst/>
          </a:prstGeom>
          <a:noFill/>
        </p:spPr>
        <p:txBody>
          <a:bodyPr wrap="square" lIns="91440" tIns="45720" rIns="91440" bIns="45720" rtlCol="0" anchor="t">
            <a:spAutoFit/>
          </a:bodyPr>
          <a:lstStyle/>
          <a:p>
            <a:pPr algn="just"/>
            <a:r>
              <a:rPr lang="es-MX" sz="1200" dirty="0" smtClean="0">
                <a:solidFill>
                  <a:schemeClr val="tx1"/>
                </a:solidFill>
                <a:latin typeface="Montserrat Light" panose="00000400000000000000" pitchFamily="2" charset="0"/>
              </a:rPr>
              <a:t>Los recursos implementados se distribuyen en dos grupos: el primero para el vehículo que es dirigido con el </a:t>
            </a:r>
            <a:r>
              <a:rPr lang="es-MX" sz="1200" dirty="0" err="1" smtClean="0">
                <a:solidFill>
                  <a:schemeClr val="tx1"/>
                </a:solidFill>
                <a:latin typeface="Montserrat Light" panose="00000400000000000000" pitchFamily="2" charset="0"/>
              </a:rPr>
              <a:t>gamepad</a:t>
            </a:r>
            <a:r>
              <a:rPr lang="es-MX" sz="1200" dirty="0" smtClean="0">
                <a:solidFill>
                  <a:schemeClr val="tx1"/>
                </a:solidFill>
                <a:latin typeface="Montserrat Light" panose="00000400000000000000" pitchFamily="2" charset="0"/>
              </a:rPr>
              <a:t> y el segundo la construcción de un tráiler cubierto que lleva la estación de monitoreó con los sensores, para la toma de muestras en las diferentes partes de la Institución Educativa. </a:t>
            </a:r>
            <a:endParaRPr lang="es-MX" sz="1200"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sp>
        <p:nvSpPr>
          <p:cNvPr id="3" name="CuadroTexto 2">
            <a:extLst>
              <a:ext uri="{FF2B5EF4-FFF2-40B4-BE49-F238E27FC236}">
                <a16:creationId xmlns:a16="http://schemas.microsoft.com/office/drawing/2014/main" xmlns="" id="{DE77FF64-F5A3-B0D4-35DE-EBF51DA67E0A}"/>
              </a:ext>
            </a:extLst>
          </p:cNvPr>
          <p:cNvSpPr txBox="1"/>
          <p:nvPr/>
        </p:nvSpPr>
        <p:spPr>
          <a:xfrm>
            <a:off x="5659270" y="1181319"/>
            <a:ext cx="3213975" cy="3908762"/>
          </a:xfrm>
          <a:prstGeom prst="rect">
            <a:avLst/>
          </a:prstGeom>
          <a:noFill/>
        </p:spPr>
        <p:txBody>
          <a:bodyPr wrap="square" lIns="91440" tIns="45720" rIns="91440" bIns="45720" rtlCol="0" anchor="t">
            <a:spAutoFit/>
          </a:bodyPr>
          <a:lstStyle/>
          <a:p>
            <a:pPr algn="just"/>
            <a:r>
              <a:rPr lang="es-MX" dirty="0">
                <a:solidFill>
                  <a:schemeClr val="tx1"/>
                </a:solidFill>
                <a:latin typeface="Montserrat Light" panose="020B0604020202020204" charset="0"/>
              </a:rPr>
              <a:t>Listado de recursos:</a:t>
            </a:r>
          </a:p>
          <a:p>
            <a:pPr marL="285750" indent="-285750" algn="just">
              <a:buFont typeface="Courier New"/>
              <a:buChar char="o"/>
            </a:pPr>
            <a:endParaRPr lang="es-MX" sz="1100" dirty="0" smtClean="0">
              <a:solidFill>
                <a:schemeClr val="tx1"/>
              </a:solidFill>
              <a:latin typeface="Montserrat Light" panose="020B0604020202020204" charset="0"/>
            </a:endParaRPr>
          </a:p>
          <a:p>
            <a:pPr marL="285750" indent="-285750" algn="just">
              <a:buFont typeface="Courier New"/>
              <a:buChar char="o"/>
            </a:pPr>
            <a:r>
              <a:rPr lang="es-MX" sz="1100" dirty="0" smtClean="0">
                <a:solidFill>
                  <a:schemeClr val="tx1"/>
                </a:solidFill>
                <a:latin typeface="Montserrat Light" panose="020B0604020202020204" charset="0"/>
              </a:rPr>
              <a:t>Porta </a:t>
            </a:r>
            <a:r>
              <a:rPr lang="es-MX" sz="1100" dirty="0" err="1" smtClean="0">
                <a:solidFill>
                  <a:schemeClr val="tx1"/>
                </a:solidFill>
                <a:latin typeface="Montserrat Light" panose="020B0604020202020204" charset="0"/>
              </a:rPr>
              <a:t>baterias</a:t>
            </a:r>
            <a:endParaRPr lang="es-MX" sz="1100" dirty="0" smtClean="0">
              <a:solidFill>
                <a:schemeClr val="tx1"/>
              </a:solidFill>
              <a:latin typeface="Montserrat Light" panose="020B0604020202020204" charset="0"/>
            </a:endParaRPr>
          </a:p>
          <a:p>
            <a:pPr marL="285750" indent="-285750" algn="just">
              <a:buFont typeface="Courier New"/>
              <a:buChar char="o"/>
            </a:pPr>
            <a:r>
              <a:rPr lang="es-CO" sz="1100" dirty="0" smtClean="0">
                <a:latin typeface="Montserrat Light" panose="020B0604020202020204" charset="0"/>
              </a:rPr>
              <a:t>Bloques </a:t>
            </a:r>
            <a:r>
              <a:rPr lang="es-CO" sz="1100" dirty="0">
                <a:latin typeface="Montserrat Light" panose="020B0604020202020204" charset="0"/>
              </a:rPr>
              <a:t>de </a:t>
            </a:r>
            <a:r>
              <a:rPr lang="es-CO" sz="1100" dirty="0" smtClean="0">
                <a:latin typeface="Montserrat Light" panose="020B0604020202020204" charset="0"/>
              </a:rPr>
              <a:t>construcción</a:t>
            </a:r>
          </a:p>
          <a:p>
            <a:pPr marL="285750" indent="-285750" algn="just">
              <a:buFont typeface="Courier New"/>
              <a:buChar char="o"/>
            </a:pPr>
            <a:r>
              <a:rPr lang="es-CO" sz="1100" dirty="0" err="1" smtClean="0">
                <a:latin typeface="Montserrat Light" panose="020B0604020202020204" charset="0"/>
              </a:rPr>
              <a:t>Gamepad</a:t>
            </a:r>
            <a:r>
              <a:rPr lang="es-CO" sz="1100" dirty="0" smtClean="0">
                <a:latin typeface="Montserrat Light" panose="020B0604020202020204" charset="0"/>
              </a:rPr>
              <a:t> </a:t>
            </a:r>
            <a:r>
              <a:rPr lang="es-CO" sz="1100" dirty="0">
                <a:latin typeface="Montserrat Light" panose="020B0604020202020204" charset="0"/>
              </a:rPr>
              <a:t>.</a:t>
            </a:r>
            <a:endParaRPr lang="es-CO" sz="1100" dirty="0" smtClean="0">
              <a:latin typeface="Montserrat Light" panose="020B0604020202020204" charset="0"/>
            </a:endParaRPr>
          </a:p>
          <a:p>
            <a:pPr marL="285750" indent="-285750" algn="just">
              <a:buFont typeface="Courier New"/>
              <a:buChar char="o"/>
            </a:pPr>
            <a:r>
              <a:rPr lang="es-CO" sz="1100" dirty="0" smtClean="0">
                <a:solidFill>
                  <a:schemeClr val="tx1"/>
                </a:solidFill>
                <a:latin typeface="Montserrat Light" panose="020B0604020202020204" charset="0"/>
              </a:rPr>
              <a:t>Ruedas </a:t>
            </a:r>
          </a:p>
          <a:p>
            <a:pPr marL="285750" indent="-285750" algn="just">
              <a:buFont typeface="Courier New"/>
              <a:buChar char="o"/>
            </a:pPr>
            <a:r>
              <a:rPr lang="es-MX" sz="1100" dirty="0" err="1">
                <a:solidFill>
                  <a:schemeClr val="tx1"/>
                </a:solidFill>
                <a:latin typeface="Montserrat Light" panose="020B0604020202020204" charset="0"/>
              </a:rPr>
              <a:t>Micro:bit</a:t>
            </a:r>
            <a:r>
              <a:rPr lang="es-MX" sz="1100" dirty="0">
                <a:solidFill>
                  <a:schemeClr val="tx1"/>
                </a:solidFill>
                <a:latin typeface="Montserrat Light" panose="020B0604020202020204" charset="0"/>
              </a:rPr>
              <a:t> </a:t>
            </a:r>
            <a:r>
              <a:rPr lang="es-MX" sz="1100" dirty="0" smtClean="0">
                <a:solidFill>
                  <a:schemeClr val="tx1"/>
                </a:solidFill>
                <a:latin typeface="Montserrat Light" panose="020B0604020202020204" charset="0"/>
              </a:rPr>
              <a:t>x3</a:t>
            </a:r>
            <a:endParaRPr lang="es-MX" sz="1100" dirty="0">
              <a:solidFill>
                <a:schemeClr val="tx1"/>
              </a:solidFill>
              <a:latin typeface="Montserrat Light" panose="020B0604020202020204" charset="0"/>
            </a:endParaRPr>
          </a:p>
          <a:p>
            <a:pPr marL="285750" indent="-285750" algn="just">
              <a:buFont typeface="Courier New"/>
              <a:buChar char="o"/>
            </a:pPr>
            <a:r>
              <a:rPr lang="es-MX" sz="1100" dirty="0" err="1" smtClean="0">
                <a:solidFill>
                  <a:schemeClr val="tx1"/>
                </a:solidFill>
                <a:latin typeface="Montserrat Light" panose="020B0604020202020204" charset="0"/>
              </a:rPr>
              <a:t>Micro:bit</a:t>
            </a:r>
            <a:r>
              <a:rPr lang="es-MX" sz="1100" dirty="0" smtClean="0">
                <a:solidFill>
                  <a:schemeClr val="tx1"/>
                </a:solidFill>
                <a:latin typeface="Montserrat Light" panose="020B0604020202020204" charset="0"/>
              </a:rPr>
              <a:t> </a:t>
            </a:r>
            <a:r>
              <a:rPr lang="es-MX" sz="1100" dirty="0" err="1">
                <a:solidFill>
                  <a:schemeClr val="tx1"/>
                </a:solidFill>
                <a:latin typeface="Montserrat Light" panose="020B0604020202020204" charset="0"/>
              </a:rPr>
              <a:t>expansion</a:t>
            </a:r>
            <a:r>
              <a:rPr lang="es-MX" sz="1100" dirty="0">
                <a:solidFill>
                  <a:schemeClr val="tx1"/>
                </a:solidFill>
                <a:latin typeface="Montserrat Light" panose="020B0604020202020204" charset="0"/>
              </a:rPr>
              <a:t> </a:t>
            </a:r>
            <a:r>
              <a:rPr lang="es-MX" sz="1100" dirty="0" err="1">
                <a:solidFill>
                  <a:schemeClr val="tx1"/>
                </a:solidFill>
                <a:latin typeface="Montserrat Light" panose="020B0604020202020204" charset="0"/>
              </a:rPr>
              <a:t>board</a:t>
            </a:r>
            <a:r>
              <a:rPr lang="es-MX" sz="1100" dirty="0">
                <a:solidFill>
                  <a:schemeClr val="tx1"/>
                </a:solidFill>
                <a:latin typeface="Montserrat Light" panose="020B0604020202020204" charset="0"/>
              </a:rPr>
              <a:t> x1</a:t>
            </a:r>
          </a:p>
          <a:p>
            <a:pPr marL="285750" indent="-285750" algn="just">
              <a:buFont typeface="Courier New"/>
              <a:buChar char="o"/>
            </a:pPr>
            <a:r>
              <a:rPr lang="es-MX" sz="1100" dirty="0" smtClean="0">
                <a:solidFill>
                  <a:schemeClr val="tx1"/>
                </a:solidFill>
                <a:latin typeface="Montserrat Light" panose="020B0604020202020204" charset="0"/>
              </a:rPr>
              <a:t>Modulo </a:t>
            </a:r>
            <a:r>
              <a:rPr lang="es-MX" sz="1100" dirty="0">
                <a:solidFill>
                  <a:schemeClr val="tx1"/>
                </a:solidFill>
                <a:latin typeface="Montserrat Light" panose="020B0604020202020204" charset="0"/>
              </a:rPr>
              <a:t>de motor </a:t>
            </a:r>
          </a:p>
          <a:p>
            <a:pPr marL="285750" indent="-285750" algn="just">
              <a:buFont typeface="Courier New"/>
              <a:buChar char="o"/>
            </a:pPr>
            <a:r>
              <a:rPr lang="es-MX" sz="1100" dirty="0" smtClean="0">
                <a:solidFill>
                  <a:schemeClr val="tx1"/>
                </a:solidFill>
                <a:latin typeface="Montserrat Light" panose="020B0604020202020204" charset="0"/>
              </a:rPr>
              <a:t>5x7 </a:t>
            </a:r>
            <a:r>
              <a:rPr lang="es-MX" sz="1100" dirty="0" err="1">
                <a:solidFill>
                  <a:schemeClr val="tx1"/>
                </a:solidFill>
                <a:latin typeface="Montserrat Light" panose="020B0604020202020204" charset="0"/>
              </a:rPr>
              <a:t>beam</a:t>
            </a:r>
            <a:r>
              <a:rPr lang="es-MX" sz="1100" dirty="0">
                <a:solidFill>
                  <a:schemeClr val="tx1"/>
                </a:solidFill>
                <a:latin typeface="Montserrat Light" panose="020B0604020202020204" charset="0"/>
              </a:rPr>
              <a:t> </a:t>
            </a:r>
            <a:r>
              <a:rPr lang="es-MX" sz="1100" dirty="0" err="1">
                <a:solidFill>
                  <a:schemeClr val="tx1"/>
                </a:solidFill>
                <a:latin typeface="Montserrat Light" panose="020B0604020202020204" charset="0"/>
              </a:rPr>
              <a:t>frame</a:t>
            </a:r>
            <a:r>
              <a:rPr lang="es-MX" sz="1100" dirty="0">
                <a:solidFill>
                  <a:schemeClr val="tx1"/>
                </a:solidFill>
                <a:latin typeface="Montserrat Light" panose="020B0604020202020204" charset="0"/>
              </a:rPr>
              <a:t> </a:t>
            </a:r>
          </a:p>
          <a:p>
            <a:pPr marL="285750" indent="-285750" algn="just">
              <a:buFont typeface="Courier New"/>
              <a:buChar char="o"/>
            </a:pPr>
            <a:r>
              <a:rPr lang="es-MX" sz="1100" dirty="0" smtClean="0">
                <a:solidFill>
                  <a:schemeClr val="tx1"/>
                </a:solidFill>
                <a:latin typeface="Montserrat Light" panose="020B0604020202020204" charset="0"/>
              </a:rPr>
              <a:t>24 </a:t>
            </a:r>
            <a:r>
              <a:rPr lang="es-MX" sz="1100" dirty="0" err="1">
                <a:solidFill>
                  <a:schemeClr val="tx1"/>
                </a:solidFill>
                <a:latin typeface="Montserrat Light" panose="020B0604020202020204" charset="0"/>
              </a:rPr>
              <a:t>toothed</a:t>
            </a:r>
            <a:r>
              <a:rPr lang="es-MX" sz="1100" dirty="0">
                <a:solidFill>
                  <a:schemeClr val="tx1"/>
                </a:solidFill>
                <a:latin typeface="Montserrat Light" panose="020B0604020202020204" charset="0"/>
              </a:rPr>
              <a:t> </a:t>
            </a:r>
            <a:r>
              <a:rPr lang="es-MX" sz="1100" dirty="0" smtClean="0">
                <a:solidFill>
                  <a:schemeClr val="tx1"/>
                </a:solidFill>
                <a:latin typeface="Montserrat Light" panose="020B0604020202020204" charset="0"/>
              </a:rPr>
              <a:t>Wheel</a:t>
            </a:r>
          </a:p>
          <a:p>
            <a:pPr marL="285750" indent="-285750" algn="just">
              <a:buFont typeface="Courier New"/>
              <a:buChar char="o"/>
            </a:pPr>
            <a:r>
              <a:rPr lang="es-MX" sz="1100" dirty="0" smtClean="0">
                <a:solidFill>
                  <a:schemeClr val="tx1"/>
                </a:solidFill>
                <a:latin typeface="Montserrat Light" panose="020B0604020202020204" charset="0"/>
              </a:rPr>
              <a:t>batería </a:t>
            </a:r>
            <a:endParaRPr lang="es-MX" sz="1100" dirty="0">
              <a:solidFill>
                <a:schemeClr val="tx1"/>
              </a:solidFill>
              <a:latin typeface="Montserrat Light" panose="020B0604020202020204" charset="0"/>
            </a:endParaRPr>
          </a:p>
          <a:p>
            <a:pPr marL="285750" indent="-285750" algn="just">
              <a:buFont typeface="Courier New"/>
              <a:buChar char="o"/>
            </a:pPr>
            <a:r>
              <a:rPr lang="es-CO" sz="1100" dirty="0" smtClean="0">
                <a:latin typeface="Montserrat Light" panose="020B0604020202020204" charset="0"/>
              </a:rPr>
              <a:t>Tarjeta </a:t>
            </a:r>
            <a:r>
              <a:rPr lang="es-CO" sz="1100" dirty="0">
                <a:latin typeface="Montserrat Light" panose="020B0604020202020204" charset="0"/>
              </a:rPr>
              <a:t>de Expansión</a:t>
            </a:r>
            <a:endParaRPr lang="es-MX" sz="1100" dirty="0">
              <a:solidFill>
                <a:schemeClr val="tx1"/>
              </a:solidFill>
              <a:latin typeface="Montserrat Light" panose="020B0604020202020204" charset="0"/>
            </a:endParaRPr>
          </a:p>
          <a:p>
            <a:pPr marL="285750" indent="-285750" algn="just">
              <a:buFont typeface="Courier New"/>
              <a:buChar char="o"/>
            </a:pPr>
            <a:r>
              <a:rPr lang="es-MX" sz="1100" dirty="0">
                <a:solidFill>
                  <a:schemeClr val="tx1"/>
                </a:solidFill>
                <a:latin typeface="Montserrat Light" panose="020B0604020202020204" charset="0"/>
              </a:rPr>
              <a:t>Sensor de </a:t>
            </a:r>
            <a:r>
              <a:rPr lang="es-MX" sz="1100" dirty="0" smtClean="0">
                <a:solidFill>
                  <a:schemeClr val="tx1"/>
                </a:solidFill>
                <a:latin typeface="Montserrat Light" panose="020B0604020202020204" charset="0"/>
              </a:rPr>
              <a:t>temperatura</a:t>
            </a:r>
          </a:p>
          <a:p>
            <a:pPr marL="285750" indent="-285750" algn="just">
              <a:buFont typeface="Courier New"/>
              <a:buChar char="o"/>
            </a:pPr>
            <a:r>
              <a:rPr lang="es-MX" sz="1100" dirty="0">
                <a:solidFill>
                  <a:schemeClr val="tx1"/>
                </a:solidFill>
                <a:latin typeface="Montserrat Light" panose="020B0604020202020204" charset="0"/>
              </a:rPr>
              <a:t>Sensor </a:t>
            </a:r>
            <a:r>
              <a:rPr lang="es-MX" sz="1100" dirty="0" smtClean="0">
                <a:solidFill>
                  <a:schemeClr val="tx1"/>
                </a:solidFill>
                <a:latin typeface="Montserrat Light" panose="020B0604020202020204" charset="0"/>
              </a:rPr>
              <a:t>de humedad</a:t>
            </a:r>
          </a:p>
          <a:p>
            <a:pPr marL="285750" indent="-285750" algn="just">
              <a:buFont typeface="Courier New"/>
              <a:buChar char="o"/>
            </a:pPr>
            <a:r>
              <a:rPr lang="es-MX" sz="1100" dirty="0">
                <a:solidFill>
                  <a:schemeClr val="tx1"/>
                </a:solidFill>
                <a:latin typeface="Montserrat Light" panose="020B0604020202020204" charset="0"/>
              </a:rPr>
              <a:t>El sensor </a:t>
            </a:r>
            <a:r>
              <a:rPr lang="es-MX" sz="1100" dirty="0" err="1">
                <a:solidFill>
                  <a:schemeClr val="tx1"/>
                </a:solidFill>
                <a:latin typeface="Montserrat Light" panose="020B0604020202020204" charset="0"/>
              </a:rPr>
              <a:t>touch</a:t>
            </a:r>
            <a:endParaRPr lang="es-MX" sz="1100" dirty="0">
              <a:solidFill>
                <a:schemeClr val="tx1"/>
              </a:solidFill>
              <a:latin typeface="Montserrat Light" panose="020B0604020202020204" charset="0"/>
            </a:endParaRPr>
          </a:p>
          <a:p>
            <a:pPr marL="285750" indent="-285750" algn="just">
              <a:buFont typeface="Courier New"/>
              <a:buChar char="o"/>
            </a:pPr>
            <a:r>
              <a:rPr lang="es-MX" sz="1100" dirty="0">
                <a:solidFill>
                  <a:schemeClr val="tx1"/>
                </a:solidFill>
                <a:latin typeface="Montserrat Light" panose="020B0604020202020204" charset="0"/>
              </a:rPr>
              <a:t>El </a:t>
            </a:r>
            <a:r>
              <a:rPr lang="es-MX" sz="1100" dirty="0" err="1">
                <a:solidFill>
                  <a:schemeClr val="tx1"/>
                </a:solidFill>
                <a:latin typeface="Montserrat Light" panose="020B0604020202020204" charset="0"/>
              </a:rPr>
              <a:t>fotoresistor</a:t>
            </a:r>
            <a:endParaRPr lang="es-MX" sz="1100" dirty="0">
              <a:solidFill>
                <a:schemeClr val="tx1"/>
              </a:solidFill>
              <a:latin typeface="Montserrat Light" panose="020B0604020202020204" charset="0"/>
            </a:endParaRPr>
          </a:p>
          <a:p>
            <a:pPr marL="285750" indent="-285750" algn="just">
              <a:buFont typeface="Courier New"/>
              <a:buChar char="o"/>
            </a:pPr>
            <a:r>
              <a:rPr lang="es-MX" sz="1100" dirty="0" err="1">
                <a:solidFill>
                  <a:schemeClr val="tx1"/>
                </a:solidFill>
                <a:latin typeface="Montserrat Light" panose="020B0604020202020204" charset="0"/>
              </a:rPr>
              <a:t>Baterias</a:t>
            </a:r>
            <a:r>
              <a:rPr lang="es-MX" sz="1100" dirty="0">
                <a:solidFill>
                  <a:schemeClr val="tx1"/>
                </a:solidFill>
                <a:latin typeface="Montserrat Light" panose="020B0604020202020204" charset="0"/>
              </a:rPr>
              <a:t> </a:t>
            </a:r>
            <a:r>
              <a:rPr lang="es-MX" sz="1100" dirty="0" smtClean="0">
                <a:solidFill>
                  <a:schemeClr val="tx1"/>
                </a:solidFill>
                <a:latin typeface="Montserrat Light" panose="020B0604020202020204" charset="0"/>
              </a:rPr>
              <a:t>3V.</a:t>
            </a:r>
            <a:endParaRPr lang="es-MX" sz="1100" dirty="0">
              <a:solidFill>
                <a:schemeClr val="tx1"/>
              </a:solidFill>
              <a:latin typeface="Montserrat Light" panose="020B0604020202020204" charset="0"/>
            </a:endParaRPr>
          </a:p>
          <a:p>
            <a:pPr marL="285750" indent="-285750" algn="just">
              <a:buFont typeface="Courier New"/>
              <a:buChar char="o"/>
            </a:pPr>
            <a:r>
              <a:rPr lang="es-CO" sz="1100" dirty="0">
                <a:latin typeface="Montserrat Light" panose="020B0604020202020204" charset="0"/>
              </a:rPr>
              <a:t>Cable Micro </a:t>
            </a:r>
            <a:r>
              <a:rPr lang="es-CO" sz="1100" dirty="0" smtClean="0">
                <a:latin typeface="Montserrat Light" panose="020B0604020202020204" charset="0"/>
              </a:rPr>
              <a:t>USB</a:t>
            </a:r>
          </a:p>
          <a:p>
            <a:pPr marL="285750" indent="-285750" algn="just">
              <a:buFont typeface="Courier New"/>
              <a:buChar char="o"/>
            </a:pPr>
            <a:endParaRPr lang="es-MX" sz="1100" dirty="0">
              <a:solidFill>
                <a:schemeClr val="tx1"/>
              </a:solidFill>
              <a:latin typeface="Montserrat Light" panose="00000400000000000000" pitchFamily="2" charset="0"/>
            </a:endParaRPr>
          </a:p>
          <a:p>
            <a:pPr marL="285750" indent="-285750" algn="just">
              <a:buFont typeface="Courier New"/>
              <a:buChar char="o"/>
            </a:pPr>
            <a:endParaRPr lang="es-MX" sz="1100" dirty="0">
              <a:solidFill>
                <a:schemeClr val="tx1"/>
              </a:solidFill>
              <a:latin typeface="Montserrat Light" panose="00000400000000000000" pitchFamily="2" charset="0"/>
            </a:endParaRPr>
          </a:p>
          <a:p>
            <a:pPr marL="285750" indent="-285750" algn="just">
              <a:buFont typeface="Courier New"/>
              <a:buChar char="o"/>
            </a:pPr>
            <a:endParaRPr lang="es-MX" dirty="0">
              <a:solidFill>
                <a:schemeClr val="tx1"/>
              </a:solidFill>
              <a:latin typeface="Montserrat Light" panose="00000400000000000000" pitchFamily="2" charset="0"/>
            </a:endParaRPr>
          </a:p>
        </p:txBody>
      </p:sp>
      <p:pic>
        <p:nvPicPr>
          <p:cNvPr id="9" name="Imagen 8"/>
          <p:cNvPicPr>
            <a:picLocks noChangeAspect="1"/>
          </p:cNvPicPr>
          <p:nvPr/>
        </p:nvPicPr>
        <p:blipFill rotWithShape="1">
          <a:blip r:embed="rId6"/>
          <a:srcRect l="2002" t="13855" r="18865" b="15445"/>
          <a:stretch/>
        </p:blipFill>
        <p:spPr>
          <a:xfrm>
            <a:off x="3349376" y="2809218"/>
            <a:ext cx="2170690" cy="1639492"/>
          </a:xfrm>
          <a:prstGeom prst="rect">
            <a:avLst/>
          </a:prstGeom>
        </p:spPr>
      </p:pic>
      <p:pic>
        <p:nvPicPr>
          <p:cNvPr id="11" name="Imagen 10"/>
          <p:cNvPicPr>
            <a:picLocks noChangeAspect="1"/>
          </p:cNvPicPr>
          <p:nvPr/>
        </p:nvPicPr>
        <p:blipFill rotWithShape="1">
          <a:blip r:embed="rId7"/>
          <a:srcRect l="11160" t="15097" b="12046"/>
          <a:stretch/>
        </p:blipFill>
        <p:spPr>
          <a:xfrm>
            <a:off x="632427" y="2809218"/>
            <a:ext cx="2622560" cy="1639492"/>
          </a:xfrm>
          <a:prstGeom prst="rect">
            <a:avLst/>
          </a:prstGeom>
        </p:spPr>
      </p:pic>
    </p:spTree>
    <p:extLst>
      <p:ext uri="{BB962C8B-B14F-4D97-AF65-F5344CB8AC3E}">
        <p14:creationId xmlns:p14="http://schemas.microsoft.com/office/powerpoint/2010/main" val="3893015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xmlns=""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a:solidFill>
                  <a:schemeClr val="tx1"/>
                </a:solidFill>
                <a:latin typeface="Montserrat" pitchFamily="2" charset="0"/>
                <a:cs typeface="Calibri" panose="020F0502020204030204" pitchFamily="34" charset="0"/>
                <a:sym typeface="Montserrat"/>
              </a:rPr>
              <a:t>Metodología </a:t>
            </a:r>
            <a:endParaRPr sz="3600" b="1">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xmlns="" id="{5D4828D5-BDCE-8802-1C24-DF9F80A057AF}"/>
              </a:ext>
            </a:extLst>
          </p:cNvPr>
          <p:cNvSpPr txBox="1"/>
          <p:nvPr/>
        </p:nvSpPr>
        <p:spPr>
          <a:xfrm>
            <a:off x="1348593" y="1424100"/>
            <a:ext cx="7065942" cy="2031325"/>
          </a:xfrm>
          <a:prstGeom prst="rect">
            <a:avLst/>
          </a:prstGeom>
          <a:noFill/>
        </p:spPr>
        <p:txBody>
          <a:bodyPr wrap="square" rtlCol="0">
            <a:spAutoFit/>
          </a:bodyPr>
          <a:lstStyle/>
          <a:p>
            <a:pPr algn="just"/>
            <a:r>
              <a:rPr lang="es-MX" dirty="0" smtClean="0">
                <a:solidFill>
                  <a:schemeClr val="tx1"/>
                </a:solidFill>
                <a:latin typeface="Montserrat Light" panose="00000400000000000000" pitchFamily="2" charset="0"/>
              </a:rPr>
              <a:t>El </a:t>
            </a:r>
            <a:r>
              <a:rPr lang="es-MX" dirty="0" smtClean="0">
                <a:solidFill>
                  <a:schemeClr val="tx1"/>
                </a:solidFill>
                <a:latin typeface="Montserrat Light" panose="00000400000000000000" pitchFamily="2" charset="0"/>
              </a:rPr>
              <a:t>trabajo se ha realizado en etapas poniendo  en </a:t>
            </a:r>
            <a:r>
              <a:rPr lang="es-MX" dirty="0" smtClean="0">
                <a:solidFill>
                  <a:schemeClr val="tx1"/>
                </a:solidFill>
                <a:latin typeface="Montserrat Light" panose="00000400000000000000" pitchFamily="2" charset="0"/>
              </a:rPr>
              <a:t>práctica </a:t>
            </a:r>
            <a:r>
              <a:rPr lang="es-MX" dirty="0" smtClean="0">
                <a:solidFill>
                  <a:schemeClr val="tx1"/>
                </a:solidFill>
                <a:latin typeface="Montserrat Light" panose="00000400000000000000" pitchFamily="2" charset="0"/>
              </a:rPr>
              <a:t>los pasos de la metodología STEM, su sigla en español: ciencia tecnología, ingeniera y matemáticas; principalmente inicio en está ultima área ya que a partir del trabajo realizado ahí y de forma empírica se ha creado el prototipo que permite el cuidado y mejoramiento medioambiental. Desarrollando en los estudiantes el pensamiento computacional, lógico y realizando aplicaciones en tiempo real en estadística. Se ha llevado  el conocimiento a otro nivel en el cual los estudiantes son participes activos de  la construcción </a:t>
            </a:r>
            <a:r>
              <a:rPr lang="es-MX" dirty="0" smtClean="0">
                <a:solidFill>
                  <a:schemeClr val="tx1"/>
                </a:solidFill>
                <a:latin typeface="Montserrat Light" panose="00000400000000000000" pitchFamily="2" charset="0"/>
              </a:rPr>
              <a:t>o  deconstrucción </a:t>
            </a:r>
            <a:r>
              <a:rPr lang="es-MX" dirty="0" smtClean="0">
                <a:solidFill>
                  <a:schemeClr val="tx1"/>
                </a:solidFill>
                <a:latin typeface="Montserrat Light" panose="00000400000000000000" pitchFamily="2" charset="0"/>
              </a:rPr>
              <a:t>del mismo. </a:t>
            </a:r>
            <a:endParaRPr lang="es-CO"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xmlns=""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xmlns=""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xmlns=""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Tree>
    <p:extLst>
      <p:ext uri="{BB962C8B-B14F-4D97-AF65-F5344CB8AC3E}">
        <p14:creationId xmlns:p14="http://schemas.microsoft.com/office/powerpoint/2010/main" val="144309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xmlns="" id="{34414BB5-3228-05E3-651C-73185CFAD372}"/>
              </a:ext>
            </a:extLst>
          </p:cNvPr>
          <p:cNvSpPr txBox="1">
            <a:spLocks noGrp="1"/>
          </p:cNvSpPr>
          <p:nvPr>
            <p:ph type="title"/>
          </p:nvPr>
        </p:nvSpPr>
        <p:spPr>
          <a:xfrm>
            <a:off x="1761528" y="165031"/>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sym typeface="Montserrat"/>
              </a:rPr>
              <a:t>Metodología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xmlns="" id="{5D4828D5-BDCE-8802-1C24-DF9F80A057AF}"/>
              </a:ext>
            </a:extLst>
          </p:cNvPr>
          <p:cNvSpPr txBox="1"/>
          <p:nvPr/>
        </p:nvSpPr>
        <p:spPr>
          <a:xfrm>
            <a:off x="914052" y="779901"/>
            <a:ext cx="7541231" cy="3970318"/>
          </a:xfrm>
          <a:prstGeom prst="rect">
            <a:avLst/>
          </a:prstGeom>
          <a:noFill/>
        </p:spPr>
        <p:txBody>
          <a:bodyPr wrap="square" rtlCol="0">
            <a:spAutoFit/>
          </a:bodyPr>
          <a:lstStyle/>
          <a:p>
            <a:pPr algn="just"/>
            <a:r>
              <a:rPr lang="es-MX" dirty="0" smtClean="0">
                <a:solidFill>
                  <a:schemeClr val="tx1"/>
                </a:solidFill>
                <a:latin typeface="Montserrat Light" panose="00000400000000000000" pitchFamily="2" charset="0"/>
              </a:rPr>
              <a:t>Los estudiantes primero se organizaron por equipos en los cuales definieron roles de acuerdo a sus habilidades para dar solución a la problemática propuesta, </a:t>
            </a:r>
            <a:r>
              <a:rPr lang="es-MX" dirty="0" smtClean="0">
                <a:solidFill>
                  <a:schemeClr val="tx1"/>
                </a:solidFill>
                <a:latin typeface="Montserrat Light" panose="00000400000000000000" pitchFamily="2" charset="0"/>
              </a:rPr>
              <a:t> </a:t>
            </a:r>
            <a:r>
              <a:rPr lang="es-MX" dirty="0" smtClean="0">
                <a:solidFill>
                  <a:schemeClr val="tx1"/>
                </a:solidFill>
                <a:latin typeface="Montserrat Light" panose="00000400000000000000" pitchFamily="2" charset="0"/>
              </a:rPr>
              <a:t>se trabaja en horas de clase, de los equipos se toma la mejor propuesta Institucional y esta se presenta en concurso además se muestra a todos los compañeros pues ellos son de diferentes grados y se han fortalecido como grupo de investigación.  Aunque el equipo esta compuesto por 10 estudiantes aquí se presentan los roles y trabajo de cuatro de ellos y el docente. </a:t>
            </a:r>
          </a:p>
          <a:p>
            <a:pPr algn="just"/>
            <a:endParaRPr lang="es-MX" dirty="0">
              <a:solidFill>
                <a:schemeClr val="tx1"/>
              </a:solidFill>
              <a:latin typeface="Montserrat Light" panose="00000400000000000000" pitchFamily="2" charset="0"/>
            </a:endParaRPr>
          </a:p>
          <a:p>
            <a:r>
              <a:rPr lang="es-MX" b="1" dirty="0" err="1" smtClean="0">
                <a:solidFill>
                  <a:schemeClr val="tx1"/>
                </a:solidFill>
                <a:latin typeface="Montserrat Light" panose="00000400000000000000" pitchFamily="2" charset="0"/>
              </a:rPr>
              <a:t>Team</a:t>
            </a:r>
            <a:r>
              <a:rPr lang="es-MX" b="1" dirty="0" smtClean="0">
                <a:solidFill>
                  <a:schemeClr val="tx1"/>
                </a:solidFill>
                <a:latin typeface="Montserrat Light" panose="00000400000000000000" pitchFamily="2" charset="0"/>
              </a:rPr>
              <a:t> Leader</a:t>
            </a:r>
            <a:r>
              <a:rPr lang="es-MX" dirty="0" smtClean="0">
                <a:solidFill>
                  <a:schemeClr val="tx1"/>
                </a:solidFill>
                <a:latin typeface="Montserrat Light" panose="00000400000000000000" pitchFamily="2" charset="0"/>
              </a:rPr>
              <a:t>: Kevin Matamoros, es el encargado de liderar y ayudar a solucionar problemas de los prototipos y su programación o dificultades de sus compañeros. </a:t>
            </a:r>
          </a:p>
          <a:p>
            <a:r>
              <a:rPr lang="es-MX" b="1" dirty="0" smtClean="0">
                <a:solidFill>
                  <a:schemeClr val="tx1"/>
                </a:solidFill>
                <a:latin typeface="Montserrat Light" panose="00000400000000000000" pitchFamily="2" charset="0"/>
              </a:rPr>
              <a:t>Lead </a:t>
            </a:r>
            <a:r>
              <a:rPr lang="es-MX" b="1" dirty="0" err="1" smtClean="0">
                <a:solidFill>
                  <a:schemeClr val="tx1"/>
                </a:solidFill>
                <a:latin typeface="Montserrat Light" panose="00000400000000000000" pitchFamily="2" charset="0"/>
              </a:rPr>
              <a:t>Engineer</a:t>
            </a:r>
            <a:r>
              <a:rPr lang="es-MX" b="1" dirty="0" smtClean="0">
                <a:solidFill>
                  <a:schemeClr val="tx1"/>
                </a:solidFill>
                <a:latin typeface="Montserrat Light" panose="00000400000000000000" pitchFamily="2" charset="0"/>
              </a:rPr>
              <a:t>:</a:t>
            </a:r>
            <a:r>
              <a:rPr lang="es-MX" dirty="0" smtClean="0">
                <a:solidFill>
                  <a:schemeClr val="tx1"/>
                </a:solidFill>
                <a:latin typeface="Montserrat Light" panose="00000400000000000000" pitchFamily="2" charset="0"/>
              </a:rPr>
              <a:t> Edwin Alarcón</a:t>
            </a:r>
            <a:r>
              <a:rPr lang="es-MX" dirty="0">
                <a:solidFill>
                  <a:schemeClr val="tx1"/>
                </a:solidFill>
                <a:latin typeface="Montserrat Light" panose="00000400000000000000" pitchFamily="2" charset="0"/>
              </a:rPr>
              <a:t>,</a:t>
            </a:r>
            <a:r>
              <a:rPr lang="es-MX" dirty="0" smtClean="0">
                <a:solidFill>
                  <a:schemeClr val="tx1"/>
                </a:solidFill>
                <a:latin typeface="Montserrat Light" panose="00000400000000000000" pitchFamily="2" charset="0"/>
              </a:rPr>
              <a:t>  </a:t>
            </a:r>
            <a:r>
              <a:rPr lang="es-MX" dirty="0">
                <a:solidFill>
                  <a:schemeClr val="tx1"/>
                </a:solidFill>
                <a:latin typeface="Montserrat Light" panose="00000400000000000000" pitchFamily="2" charset="0"/>
              </a:rPr>
              <a:t>r</a:t>
            </a:r>
            <a:r>
              <a:rPr lang="es-MX" dirty="0" smtClean="0">
                <a:solidFill>
                  <a:schemeClr val="tx1"/>
                </a:solidFill>
                <a:latin typeface="Montserrat Light" panose="00000400000000000000" pitchFamily="2" charset="0"/>
              </a:rPr>
              <a:t>ealizan los planes y desarrolla los prototipos que se requieren de acuerdo a las necesidades del problema.  </a:t>
            </a:r>
          </a:p>
          <a:p>
            <a:r>
              <a:rPr lang="es-MX" b="1" dirty="0">
                <a:solidFill>
                  <a:schemeClr val="tx1"/>
                </a:solidFill>
                <a:latin typeface="Montserrat Light" panose="00000400000000000000" pitchFamily="2" charset="0"/>
              </a:rPr>
              <a:t>Software </a:t>
            </a:r>
            <a:r>
              <a:rPr lang="es-MX" b="1" dirty="0" err="1" smtClean="0">
                <a:solidFill>
                  <a:schemeClr val="tx1"/>
                </a:solidFill>
                <a:latin typeface="Montserrat Light" panose="00000400000000000000" pitchFamily="2" charset="0"/>
              </a:rPr>
              <a:t>Engineer</a:t>
            </a:r>
            <a:r>
              <a:rPr lang="es-MX" b="1" dirty="0" smtClean="0">
                <a:solidFill>
                  <a:schemeClr val="tx1"/>
                </a:solidFill>
                <a:latin typeface="Montserrat Light" panose="00000400000000000000" pitchFamily="2" charset="0"/>
              </a:rPr>
              <a:t>:</a:t>
            </a:r>
            <a:r>
              <a:rPr lang="es-MX" dirty="0" smtClean="0">
                <a:solidFill>
                  <a:schemeClr val="tx1"/>
                </a:solidFill>
                <a:latin typeface="Montserrat Light" panose="00000400000000000000" pitchFamily="2" charset="0"/>
              </a:rPr>
              <a:t>  </a:t>
            </a:r>
            <a:r>
              <a:rPr lang="es-MX" dirty="0" err="1">
                <a:solidFill>
                  <a:schemeClr val="tx1"/>
                </a:solidFill>
                <a:latin typeface="Montserrat Light" panose="00000400000000000000" pitchFamily="2" charset="0"/>
              </a:rPr>
              <a:t>Enmanuel</a:t>
            </a:r>
            <a:r>
              <a:rPr lang="es-MX" dirty="0">
                <a:solidFill>
                  <a:schemeClr val="tx1"/>
                </a:solidFill>
                <a:latin typeface="Montserrat Light" panose="00000400000000000000" pitchFamily="2" charset="0"/>
              </a:rPr>
              <a:t> </a:t>
            </a:r>
            <a:r>
              <a:rPr lang="es-MX" dirty="0" smtClean="0">
                <a:solidFill>
                  <a:schemeClr val="tx1"/>
                </a:solidFill>
                <a:latin typeface="Montserrat Light" panose="00000400000000000000" pitchFamily="2" charset="0"/>
              </a:rPr>
              <a:t>Contreras, programa los prototipos y hace mejoras relativas para tener en un prototipo mas funciones. </a:t>
            </a:r>
          </a:p>
          <a:p>
            <a:r>
              <a:rPr lang="es-MX" b="1" dirty="0" err="1" smtClean="0">
                <a:solidFill>
                  <a:schemeClr val="tx1"/>
                </a:solidFill>
                <a:latin typeface="Montserrat Light" panose="00000400000000000000" pitchFamily="2" charset="0"/>
              </a:rPr>
              <a:t>Communications</a:t>
            </a:r>
            <a:r>
              <a:rPr lang="es-MX" b="1" dirty="0" smtClean="0">
                <a:solidFill>
                  <a:schemeClr val="tx1"/>
                </a:solidFill>
                <a:latin typeface="Montserrat Light" panose="00000400000000000000" pitchFamily="2" charset="0"/>
              </a:rPr>
              <a:t> director:  </a:t>
            </a:r>
            <a:r>
              <a:rPr lang="es-MX" dirty="0" smtClean="0">
                <a:solidFill>
                  <a:schemeClr val="tx1"/>
                </a:solidFill>
                <a:latin typeface="Montserrat Light" panose="00000400000000000000" pitchFamily="2" charset="0"/>
              </a:rPr>
              <a:t>Johan López, comunica los avances y propone las mejoras al proyecto de acuerdo a su visión, colabora con todos. </a:t>
            </a:r>
          </a:p>
          <a:p>
            <a:r>
              <a:rPr lang="es-MX" b="1" dirty="0" err="1" smtClean="0">
                <a:solidFill>
                  <a:schemeClr val="tx1"/>
                </a:solidFill>
                <a:latin typeface="Montserrat Light" panose="00000400000000000000" pitchFamily="2" charset="0"/>
              </a:rPr>
              <a:t>Resource</a:t>
            </a:r>
            <a:r>
              <a:rPr lang="es-MX" b="1" dirty="0">
                <a:solidFill>
                  <a:schemeClr val="tx1"/>
                </a:solidFill>
                <a:latin typeface="Montserrat Light" panose="00000400000000000000" pitchFamily="2" charset="0"/>
              </a:rPr>
              <a:t> </a:t>
            </a:r>
            <a:r>
              <a:rPr lang="es-MX" b="1" dirty="0" smtClean="0">
                <a:solidFill>
                  <a:schemeClr val="tx1"/>
                </a:solidFill>
                <a:latin typeface="Montserrat Light" panose="00000400000000000000" pitchFamily="2" charset="0"/>
              </a:rPr>
              <a:t>manager: </a:t>
            </a:r>
            <a:r>
              <a:rPr lang="es-MX" dirty="0" smtClean="0">
                <a:solidFill>
                  <a:schemeClr val="tx1"/>
                </a:solidFill>
                <a:latin typeface="Montserrat Light" panose="00000400000000000000" pitchFamily="2" charset="0"/>
              </a:rPr>
              <a:t>Mónica Macías, proyecta, organiza, corrige y guía el buen desarrollo y mejoramiento continuo. </a:t>
            </a:r>
            <a:endParaRPr lang="es-CO"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xmlns=""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xmlns=""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xmlns=""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Tree>
    <p:extLst>
      <p:ext uri="{BB962C8B-B14F-4D97-AF65-F5344CB8AC3E}">
        <p14:creationId xmlns:p14="http://schemas.microsoft.com/office/powerpoint/2010/main" val="4045375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xmlns="" id="{34414BB5-3228-05E3-651C-73185CFAD372}"/>
              </a:ext>
            </a:extLst>
          </p:cNvPr>
          <p:cNvSpPr txBox="1">
            <a:spLocks noGrp="1"/>
          </p:cNvSpPr>
          <p:nvPr>
            <p:ph type="title"/>
          </p:nvPr>
        </p:nvSpPr>
        <p:spPr>
          <a:xfrm>
            <a:off x="1871880" y="301652"/>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xmlns="" id="{5D4828D5-BDCE-8802-1C24-DF9F80A057AF}"/>
              </a:ext>
            </a:extLst>
          </p:cNvPr>
          <p:cNvSpPr txBox="1"/>
          <p:nvPr/>
        </p:nvSpPr>
        <p:spPr>
          <a:xfrm>
            <a:off x="567114" y="1413495"/>
            <a:ext cx="3489293" cy="3323987"/>
          </a:xfrm>
          <a:prstGeom prst="rect">
            <a:avLst/>
          </a:prstGeom>
          <a:noFill/>
        </p:spPr>
        <p:txBody>
          <a:bodyPr wrap="square" lIns="91440" tIns="45720" rIns="91440" bIns="45720" rtlCol="0" anchor="t">
            <a:spAutoFit/>
          </a:bodyPr>
          <a:lstStyle/>
          <a:p>
            <a:pPr algn="just"/>
            <a:r>
              <a:rPr lang="es-MX" b="1" dirty="0">
                <a:solidFill>
                  <a:schemeClr val="tx1"/>
                </a:solidFill>
                <a:latin typeface="Montserrat Light" panose="00000400000000000000" pitchFamily="2" charset="0"/>
              </a:rPr>
              <a:t>Momento 1</a:t>
            </a:r>
          </a:p>
          <a:p>
            <a:pPr algn="just"/>
            <a:endParaRPr lang="es-MX" dirty="0">
              <a:solidFill>
                <a:schemeClr val="tx1"/>
              </a:solidFill>
              <a:latin typeface="Montserrat Light" panose="00000400000000000000" pitchFamily="2" charset="0"/>
            </a:endParaRPr>
          </a:p>
          <a:p>
            <a:pPr algn="just"/>
            <a:r>
              <a:rPr lang="es-MX" dirty="0" smtClean="0">
                <a:solidFill>
                  <a:schemeClr val="tx1"/>
                </a:solidFill>
                <a:latin typeface="Montserrat Light"/>
              </a:rPr>
              <a:t>Se proponen varias problemáticas de  la I E, se realizan la priorización a una </a:t>
            </a:r>
            <a:r>
              <a:rPr lang="es-MX" dirty="0" smtClean="0">
                <a:solidFill>
                  <a:schemeClr val="tx1"/>
                </a:solidFill>
                <a:latin typeface="Montserrat Light"/>
              </a:rPr>
              <a:t> </a:t>
            </a:r>
            <a:r>
              <a:rPr lang="es-MX" dirty="0" smtClean="0">
                <a:solidFill>
                  <a:schemeClr val="tx1"/>
                </a:solidFill>
                <a:latin typeface="Montserrat Light"/>
              </a:rPr>
              <a:t>y luego se reúnen por equipos de afinidades y habilidades de acuerdo las  STEM.</a:t>
            </a:r>
          </a:p>
          <a:p>
            <a:pPr algn="just"/>
            <a:r>
              <a:rPr lang="es-MX" dirty="0" smtClean="0">
                <a:solidFill>
                  <a:schemeClr val="tx1"/>
                </a:solidFill>
                <a:latin typeface="Montserrat Light"/>
              </a:rPr>
              <a:t>Los equipos distribuyen tareas y verifican habilidades para un trabajo coordinado y elaborado. Después se realiza una competencia internas y se recibe el mejor proyecto y se complementa con estudiantes de otros grados para fortalecerlo a través de un grupo de investigación. </a:t>
            </a:r>
            <a:endParaRPr lang="es-CO"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xmlns=""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xmlns=""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xmlns=""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CuadroTexto 2">
            <a:extLst>
              <a:ext uri="{FF2B5EF4-FFF2-40B4-BE49-F238E27FC236}">
                <a16:creationId xmlns:a16="http://schemas.microsoft.com/office/drawing/2014/main" xmlns="" id="{4ABF85F7-CF96-7A60-27CC-C0C47578F2A3}"/>
              </a:ext>
            </a:extLst>
          </p:cNvPr>
          <p:cNvSpPr txBox="1"/>
          <p:nvPr/>
        </p:nvSpPr>
        <p:spPr>
          <a:xfrm>
            <a:off x="4919977" y="990022"/>
            <a:ext cx="3489293" cy="3754874"/>
          </a:xfrm>
          <a:prstGeom prst="rect">
            <a:avLst/>
          </a:prstGeom>
          <a:noFill/>
        </p:spPr>
        <p:txBody>
          <a:bodyPr wrap="square" lIns="91440" tIns="45720" rIns="91440" bIns="45720" rtlCol="0" anchor="t">
            <a:spAutoFit/>
          </a:bodyPr>
          <a:lstStyle/>
          <a:p>
            <a:pPr algn="just"/>
            <a:r>
              <a:rPr lang="es-MX" b="1" dirty="0">
                <a:solidFill>
                  <a:schemeClr val="tx1"/>
                </a:solidFill>
                <a:latin typeface="Montserrat Light" panose="00000400000000000000" pitchFamily="2" charset="0"/>
              </a:rPr>
              <a:t>Momento 2.</a:t>
            </a:r>
          </a:p>
          <a:p>
            <a:pPr algn="just"/>
            <a:endParaRPr lang="es-MX" dirty="0">
              <a:solidFill>
                <a:schemeClr val="tx1"/>
              </a:solidFill>
              <a:latin typeface="Montserrat Light" panose="00000400000000000000" pitchFamily="2" charset="0"/>
            </a:endParaRPr>
          </a:p>
          <a:p>
            <a:r>
              <a:rPr lang="es-MX" dirty="0"/>
              <a:t>Grupo de </a:t>
            </a:r>
            <a:r>
              <a:rPr lang="es-MX" dirty="0" smtClean="0"/>
              <a:t>investigación: </a:t>
            </a:r>
            <a:r>
              <a:rPr lang="es-MX" dirty="0" smtClean="0">
                <a:solidFill>
                  <a:schemeClr val="tx1"/>
                </a:solidFill>
                <a:latin typeface="Montserrat Light"/>
              </a:rPr>
              <a:t>los estudiantes y prototipos desarrollados en las soluciones, se proyecta el mejor. Por parte de los estudiantes se crea el grupo de investigación teniendo en cuenta dos categorías: primero las habilidades proyectadas y segundo el gusto para trabajar robótica, teniendo presente: </a:t>
            </a:r>
          </a:p>
          <a:p>
            <a:pPr marL="285750" indent="-285750">
              <a:buFontTx/>
              <a:buChar char="-"/>
            </a:pPr>
            <a:r>
              <a:rPr lang="es-MX" b="1" dirty="0" err="1" smtClean="0">
                <a:solidFill>
                  <a:schemeClr val="tx1"/>
                </a:solidFill>
                <a:latin typeface="Montserrat Light" panose="00000400000000000000" pitchFamily="2" charset="0"/>
              </a:rPr>
              <a:t>Team</a:t>
            </a:r>
            <a:r>
              <a:rPr lang="es-MX" b="1" dirty="0" smtClean="0">
                <a:solidFill>
                  <a:schemeClr val="tx1"/>
                </a:solidFill>
                <a:latin typeface="Montserrat Light" panose="00000400000000000000" pitchFamily="2" charset="0"/>
              </a:rPr>
              <a:t> </a:t>
            </a:r>
            <a:r>
              <a:rPr lang="es-MX" b="1" dirty="0">
                <a:solidFill>
                  <a:schemeClr val="tx1"/>
                </a:solidFill>
                <a:latin typeface="Montserrat Light" panose="00000400000000000000" pitchFamily="2" charset="0"/>
              </a:rPr>
              <a:t>Leader</a:t>
            </a:r>
            <a:endParaRPr lang="es-MX" dirty="0">
              <a:solidFill>
                <a:schemeClr val="tx1"/>
              </a:solidFill>
              <a:latin typeface="Montserrat Light" panose="00000400000000000000" pitchFamily="2" charset="0"/>
            </a:endParaRPr>
          </a:p>
          <a:p>
            <a:pPr marL="285750" indent="-285750">
              <a:buFontTx/>
              <a:buChar char="-"/>
            </a:pPr>
            <a:r>
              <a:rPr lang="es-MX" b="1" dirty="0" smtClean="0">
                <a:solidFill>
                  <a:schemeClr val="tx1"/>
                </a:solidFill>
                <a:latin typeface="Montserrat Light" panose="00000400000000000000" pitchFamily="2" charset="0"/>
              </a:rPr>
              <a:t>Lead </a:t>
            </a:r>
            <a:r>
              <a:rPr lang="es-MX" b="1" dirty="0" err="1">
                <a:solidFill>
                  <a:schemeClr val="tx1"/>
                </a:solidFill>
                <a:latin typeface="Montserrat Light" panose="00000400000000000000" pitchFamily="2" charset="0"/>
              </a:rPr>
              <a:t>Engineer</a:t>
            </a:r>
            <a:r>
              <a:rPr lang="es-MX" b="1" dirty="0">
                <a:solidFill>
                  <a:schemeClr val="tx1"/>
                </a:solidFill>
                <a:latin typeface="Montserrat Light" panose="00000400000000000000" pitchFamily="2" charset="0"/>
              </a:rPr>
              <a:t>, </a:t>
            </a:r>
          </a:p>
          <a:p>
            <a:pPr marL="285750" indent="-285750">
              <a:buFontTx/>
              <a:buChar char="-"/>
            </a:pPr>
            <a:r>
              <a:rPr lang="es-MX" b="1" dirty="0">
                <a:solidFill>
                  <a:schemeClr val="tx1"/>
                </a:solidFill>
                <a:latin typeface="Montserrat Light" panose="00000400000000000000" pitchFamily="2" charset="0"/>
              </a:rPr>
              <a:t>Software </a:t>
            </a:r>
            <a:r>
              <a:rPr lang="es-MX" b="1" dirty="0" err="1">
                <a:solidFill>
                  <a:schemeClr val="tx1"/>
                </a:solidFill>
                <a:latin typeface="Montserrat Light" panose="00000400000000000000" pitchFamily="2" charset="0"/>
              </a:rPr>
              <a:t>Engineer</a:t>
            </a:r>
            <a:r>
              <a:rPr lang="es-MX" b="1" dirty="0">
                <a:solidFill>
                  <a:schemeClr val="tx1"/>
                </a:solidFill>
                <a:latin typeface="Montserrat Light" panose="00000400000000000000" pitchFamily="2" charset="0"/>
              </a:rPr>
              <a:t>, </a:t>
            </a:r>
          </a:p>
          <a:p>
            <a:pPr marL="285750" indent="-285750">
              <a:buFontTx/>
              <a:buChar char="-"/>
            </a:pPr>
            <a:r>
              <a:rPr lang="es-MX" b="1" dirty="0" err="1">
                <a:solidFill>
                  <a:schemeClr val="tx1"/>
                </a:solidFill>
                <a:latin typeface="Montserrat Light" panose="00000400000000000000" pitchFamily="2" charset="0"/>
              </a:rPr>
              <a:t>Communications</a:t>
            </a:r>
            <a:r>
              <a:rPr lang="es-MX" b="1" dirty="0">
                <a:solidFill>
                  <a:schemeClr val="tx1"/>
                </a:solidFill>
                <a:latin typeface="Montserrat Light" panose="00000400000000000000" pitchFamily="2" charset="0"/>
              </a:rPr>
              <a:t> director y</a:t>
            </a:r>
          </a:p>
          <a:p>
            <a:pPr marL="285750" indent="-285750">
              <a:buFontTx/>
              <a:buChar char="-"/>
            </a:pPr>
            <a:r>
              <a:rPr lang="es-MX" b="1" dirty="0" err="1">
                <a:solidFill>
                  <a:schemeClr val="tx1"/>
                </a:solidFill>
                <a:latin typeface="Montserrat Light" panose="00000400000000000000" pitchFamily="2" charset="0"/>
              </a:rPr>
              <a:t>Resource</a:t>
            </a:r>
            <a:r>
              <a:rPr lang="es-MX" b="1" dirty="0">
                <a:solidFill>
                  <a:schemeClr val="tx1"/>
                </a:solidFill>
                <a:latin typeface="Montserrat Light" panose="00000400000000000000" pitchFamily="2" charset="0"/>
              </a:rPr>
              <a:t> manager</a:t>
            </a:r>
            <a:endParaRPr lang="es-MX" dirty="0" smtClean="0">
              <a:solidFill>
                <a:schemeClr val="tx1"/>
              </a:solidFill>
              <a:latin typeface="Montserrat Light"/>
            </a:endParaRPr>
          </a:p>
          <a:p>
            <a:pPr algn="just"/>
            <a:endParaRPr lang="es-MX"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3086581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xmlns="" id="{34414BB5-3228-05E3-651C-73185CFAD372}"/>
              </a:ext>
            </a:extLst>
          </p:cNvPr>
          <p:cNvSpPr txBox="1">
            <a:spLocks noGrp="1"/>
          </p:cNvSpPr>
          <p:nvPr>
            <p:ph type="title"/>
          </p:nvPr>
        </p:nvSpPr>
        <p:spPr>
          <a:xfrm>
            <a:off x="1816999" y="157464"/>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xmlns="" id="{784D2EA2-AB01-FF06-7504-5445AFC83731}"/>
              </a:ext>
            </a:extLst>
          </p:cNvPr>
          <p:cNvPicPr>
            <a:picLocks noChangeAspect="1"/>
          </p:cNvPicPr>
          <p:nvPr/>
        </p:nvPicPr>
        <p:blipFill>
          <a:blip r:embed="rId2"/>
          <a:stretch>
            <a:fillRect/>
          </a:stretch>
        </p:blipFill>
        <p:spPr>
          <a:xfrm>
            <a:off x="7424097" y="4495642"/>
            <a:ext cx="1629294" cy="507739"/>
          </a:xfrm>
          <a:prstGeom prst="rect">
            <a:avLst/>
          </a:prstGeom>
        </p:spPr>
      </p:pic>
      <p:pic>
        <p:nvPicPr>
          <p:cNvPr id="6" name="Imagen 5">
            <a:extLst>
              <a:ext uri="{FF2B5EF4-FFF2-40B4-BE49-F238E27FC236}">
                <a16:creationId xmlns:a16="http://schemas.microsoft.com/office/drawing/2014/main" xmlns=""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xmlns=""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xmlns="" id="{5D09C4AE-6C2A-E35C-BF5C-301A4A70EE53}"/>
              </a:ext>
            </a:extLst>
          </p:cNvPr>
          <p:cNvSpPr txBox="1"/>
          <p:nvPr/>
        </p:nvSpPr>
        <p:spPr>
          <a:xfrm>
            <a:off x="435213" y="918312"/>
            <a:ext cx="3489293" cy="4832092"/>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3.</a:t>
            </a:r>
          </a:p>
          <a:p>
            <a:pPr algn="just"/>
            <a:endParaRPr lang="es-MX" b="1" dirty="0">
              <a:solidFill>
                <a:schemeClr val="tx1"/>
              </a:solidFill>
              <a:latin typeface="Montserrat Light" panose="00000400000000000000" pitchFamily="2" charset="0"/>
            </a:endParaRPr>
          </a:p>
          <a:p>
            <a:pPr algn="just"/>
            <a:r>
              <a:rPr lang="es-MX" dirty="0" smtClean="0">
                <a:solidFill>
                  <a:schemeClr val="tx1"/>
                </a:solidFill>
                <a:latin typeface="Montserrat Light" panose="00000400000000000000" pitchFamily="2" charset="0"/>
              </a:rPr>
              <a:t>Con el grupo conformado y la idea definida se realiza una reunión donde cada líder desde función dice cual es su aporte y trabajo a desarrollar, por ejemplo uno ensambla el vehículo y otro realiza la programación.  </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graphicFrame>
        <p:nvGraphicFramePr>
          <p:cNvPr id="9" name="Tabla 9">
            <a:extLst>
              <a:ext uri="{FF2B5EF4-FFF2-40B4-BE49-F238E27FC236}">
                <a16:creationId xmlns:a16="http://schemas.microsoft.com/office/drawing/2014/main" xmlns="" id="{1ECF8536-BE3C-3B09-8328-A92954667A5D}"/>
              </a:ext>
            </a:extLst>
          </p:cNvPr>
          <p:cNvGraphicFramePr>
            <a:graphicFrameLocks noGrp="1"/>
          </p:cNvGraphicFramePr>
          <p:nvPr>
            <p:extLst>
              <p:ext uri="{D42A27DB-BD31-4B8C-83A1-F6EECF244321}">
                <p14:modId xmlns:p14="http://schemas.microsoft.com/office/powerpoint/2010/main" val="1693416610"/>
              </p:ext>
            </p:extLst>
          </p:nvPr>
        </p:nvGraphicFramePr>
        <p:xfrm>
          <a:off x="4448710" y="1616409"/>
          <a:ext cx="4420969" cy="2834640"/>
        </p:xfrm>
        <a:graphic>
          <a:graphicData uri="http://schemas.openxmlformats.org/drawingml/2006/table">
            <a:tbl>
              <a:tblPr firstRow="1" bandRow="1">
                <a:tableStyleId>{32C5FAD2-183E-495A-88D6-5BC58F5F2225}</a:tableStyleId>
              </a:tblPr>
              <a:tblGrid>
                <a:gridCol w="492957">
                  <a:extLst>
                    <a:ext uri="{9D8B030D-6E8A-4147-A177-3AD203B41FA5}">
                      <a16:colId xmlns:a16="http://schemas.microsoft.com/office/drawing/2014/main" xmlns="" val="2049008832"/>
                    </a:ext>
                  </a:extLst>
                </a:gridCol>
                <a:gridCol w="3928012">
                  <a:extLst>
                    <a:ext uri="{9D8B030D-6E8A-4147-A177-3AD203B41FA5}">
                      <a16:colId xmlns:a16="http://schemas.microsoft.com/office/drawing/2014/main" xmlns="" val="1004225240"/>
                    </a:ext>
                  </a:extLst>
                </a:gridCol>
              </a:tblGrid>
              <a:tr h="370840">
                <a:tc>
                  <a:txBody>
                    <a:bodyPr/>
                    <a:lstStyle/>
                    <a:p>
                      <a:r>
                        <a:rPr lang="es-MX" dirty="0"/>
                        <a:t>1</a:t>
                      </a:r>
                      <a:endParaRPr lang="es-CO" dirty="0"/>
                    </a:p>
                  </a:txBody>
                  <a:tcPr/>
                </a:tc>
                <a:tc>
                  <a:txBody>
                    <a:bodyPr/>
                    <a:lstStyle/>
                    <a:p>
                      <a:pPr marL="285750" indent="-285750">
                        <a:buFontTx/>
                        <a:buChar char="-"/>
                      </a:pPr>
                      <a:r>
                        <a:rPr lang="es-MX" b="1" dirty="0" err="1" smtClean="0">
                          <a:solidFill>
                            <a:schemeClr val="tx1"/>
                          </a:solidFill>
                          <a:latin typeface="Montserrat Light" panose="00000400000000000000" pitchFamily="2" charset="0"/>
                        </a:rPr>
                        <a:t>Team</a:t>
                      </a:r>
                      <a:r>
                        <a:rPr lang="es-MX" b="1" dirty="0" smtClean="0">
                          <a:solidFill>
                            <a:schemeClr val="tx1"/>
                          </a:solidFill>
                          <a:latin typeface="Montserrat Light" panose="00000400000000000000" pitchFamily="2" charset="0"/>
                        </a:rPr>
                        <a:t> Leader</a:t>
                      </a:r>
                      <a:r>
                        <a:rPr lang="es-MX" b="0" baseline="0" dirty="0" smtClean="0">
                          <a:solidFill>
                            <a:schemeClr val="tx1"/>
                          </a:solidFill>
                          <a:latin typeface="Montserrat Light" panose="00000400000000000000" pitchFamily="2" charset="0"/>
                        </a:rPr>
                        <a:t> and </a:t>
                      </a:r>
                      <a:r>
                        <a:rPr lang="es-MX" b="1" dirty="0" err="1" smtClean="0">
                          <a:solidFill>
                            <a:schemeClr val="tx1"/>
                          </a:solidFill>
                          <a:latin typeface="Montserrat Light" panose="00000400000000000000" pitchFamily="2" charset="0"/>
                        </a:rPr>
                        <a:t>Resource</a:t>
                      </a:r>
                      <a:r>
                        <a:rPr lang="es-MX" b="1" dirty="0" smtClean="0">
                          <a:solidFill>
                            <a:schemeClr val="tx1"/>
                          </a:solidFill>
                          <a:latin typeface="Montserrat Light" panose="00000400000000000000" pitchFamily="2" charset="0"/>
                        </a:rPr>
                        <a:t> manager.  </a:t>
                      </a:r>
                      <a:r>
                        <a:rPr lang="es-MX" b="0" dirty="0" smtClean="0">
                          <a:solidFill>
                            <a:schemeClr val="tx1"/>
                          </a:solidFill>
                          <a:latin typeface="Montserrat Light" panose="00000400000000000000" pitchFamily="2" charset="0"/>
                        </a:rPr>
                        <a:t>Organiza el equipo y corrige</a:t>
                      </a:r>
                      <a:r>
                        <a:rPr lang="es-MX" b="0" baseline="0" dirty="0" smtClean="0">
                          <a:solidFill>
                            <a:schemeClr val="tx1"/>
                          </a:solidFill>
                          <a:latin typeface="Montserrat Light" panose="00000400000000000000" pitchFamily="2" charset="0"/>
                        </a:rPr>
                        <a:t> para que se lleve acabo la idea general, además propone ideas complementarias. </a:t>
                      </a:r>
                      <a:endParaRPr lang="es-CO" dirty="0"/>
                    </a:p>
                  </a:txBody>
                  <a:tcPr/>
                </a:tc>
                <a:extLst>
                  <a:ext uri="{0D108BD9-81ED-4DB2-BD59-A6C34878D82A}">
                    <a16:rowId xmlns:a16="http://schemas.microsoft.com/office/drawing/2014/main" xmlns="" val="2534544465"/>
                  </a:ext>
                </a:extLst>
              </a:tr>
              <a:tr h="370840">
                <a:tc>
                  <a:txBody>
                    <a:bodyPr/>
                    <a:lstStyle/>
                    <a:p>
                      <a:r>
                        <a:rPr lang="es-MX" dirty="0"/>
                        <a:t>2</a:t>
                      </a:r>
                      <a:endParaRPr lang="es-CO" dirty="0"/>
                    </a:p>
                  </a:txBody>
                  <a:tcPr/>
                </a:tc>
                <a:tc>
                  <a:txBody>
                    <a:bodyPr/>
                    <a:lstStyle/>
                    <a:p>
                      <a:pPr marL="285750" indent="-285750">
                        <a:buFontTx/>
                        <a:buChar char="-"/>
                      </a:pPr>
                      <a:r>
                        <a:rPr lang="es-MX" b="1" dirty="0" smtClean="0">
                          <a:solidFill>
                            <a:schemeClr val="tx1"/>
                          </a:solidFill>
                          <a:latin typeface="Montserrat Light" panose="00000400000000000000" pitchFamily="2" charset="0"/>
                        </a:rPr>
                        <a:t>Lead </a:t>
                      </a:r>
                      <a:r>
                        <a:rPr lang="es-MX" b="1" dirty="0" err="1" smtClean="0">
                          <a:solidFill>
                            <a:schemeClr val="tx1"/>
                          </a:solidFill>
                          <a:latin typeface="Montserrat Light" panose="00000400000000000000" pitchFamily="2" charset="0"/>
                        </a:rPr>
                        <a:t>Engineer</a:t>
                      </a:r>
                      <a:r>
                        <a:rPr lang="es-MX" b="1" baseline="0" dirty="0" smtClean="0">
                          <a:solidFill>
                            <a:schemeClr val="tx1"/>
                          </a:solidFill>
                          <a:latin typeface="Montserrat Light" panose="00000400000000000000" pitchFamily="2" charset="0"/>
                        </a:rPr>
                        <a:t> </a:t>
                      </a:r>
                      <a:r>
                        <a:rPr lang="es-MX" b="0" baseline="0" dirty="0" smtClean="0">
                          <a:solidFill>
                            <a:schemeClr val="tx1"/>
                          </a:solidFill>
                          <a:latin typeface="Montserrat Light" panose="00000400000000000000" pitchFamily="2" charset="0"/>
                        </a:rPr>
                        <a:t>Ensambla y la estructura y la mejora en su desempeño, trabaja con legos.</a:t>
                      </a:r>
                      <a:endParaRPr lang="es-MX" b="1" dirty="0" smtClean="0">
                        <a:solidFill>
                          <a:schemeClr val="tx1"/>
                        </a:solidFill>
                        <a:latin typeface="Montserrat Light" panose="00000400000000000000" pitchFamily="2" charset="0"/>
                      </a:endParaRPr>
                    </a:p>
                    <a:p>
                      <a:pPr marL="285750" indent="-285750">
                        <a:buFontTx/>
                        <a:buChar char="-"/>
                      </a:pPr>
                      <a:r>
                        <a:rPr lang="es-MX" b="1" dirty="0" smtClean="0">
                          <a:solidFill>
                            <a:schemeClr val="tx1"/>
                          </a:solidFill>
                          <a:latin typeface="Montserrat Light" panose="00000400000000000000" pitchFamily="2" charset="0"/>
                        </a:rPr>
                        <a:t>Software </a:t>
                      </a:r>
                      <a:r>
                        <a:rPr lang="es-MX" b="1" dirty="0" err="1" smtClean="0">
                          <a:solidFill>
                            <a:schemeClr val="tx1"/>
                          </a:solidFill>
                          <a:latin typeface="Montserrat Light" panose="00000400000000000000" pitchFamily="2" charset="0"/>
                        </a:rPr>
                        <a:t>Engineer</a:t>
                      </a:r>
                      <a:r>
                        <a:rPr lang="es-MX" b="1" baseline="0" dirty="0" smtClean="0">
                          <a:solidFill>
                            <a:schemeClr val="tx1"/>
                          </a:solidFill>
                          <a:latin typeface="Montserrat Light" panose="00000400000000000000" pitchFamily="2" charset="0"/>
                        </a:rPr>
                        <a:t>.  </a:t>
                      </a:r>
                      <a:r>
                        <a:rPr lang="es-MX" b="0" baseline="0" dirty="0" smtClean="0">
                          <a:solidFill>
                            <a:schemeClr val="tx1"/>
                          </a:solidFill>
                          <a:latin typeface="Montserrat Light" panose="00000400000000000000" pitchFamily="2" charset="0"/>
                        </a:rPr>
                        <a:t>Programa los prototipos por bloques en la </a:t>
                      </a:r>
                      <a:r>
                        <a:rPr lang="es-MX" b="0" baseline="0" dirty="0" err="1" smtClean="0">
                          <a:solidFill>
                            <a:schemeClr val="tx1"/>
                          </a:solidFill>
                          <a:latin typeface="Montserrat Light" panose="00000400000000000000" pitchFamily="2" charset="0"/>
                        </a:rPr>
                        <a:t>Micro:bit</a:t>
                      </a:r>
                      <a:endParaRPr lang="es-MX" b="0" dirty="0" smtClean="0">
                        <a:solidFill>
                          <a:schemeClr val="tx1"/>
                        </a:solidFill>
                        <a:latin typeface="Montserrat Light" panose="00000400000000000000" pitchFamily="2" charset="0"/>
                      </a:endParaRPr>
                    </a:p>
                  </a:txBody>
                  <a:tcPr/>
                </a:tc>
                <a:extLst>
                  <a:ext uri="{0D108BD9-81ED-4DB2-BD59-A6C34878D82A}">
                    <a16:rowId xmlns:a16="http://schemas.microsoft.com/office/drawing/2014/main" xmlns="" val="2547097663"/>
                  </a:ext>
                </a:extLst>
              </a:tr>
              <a:tr h="370840">
                <a:tc>
                  <a:txBody>
                    <a:bodyPr/>
                    <a:lstStyle/>
                    <a:p>
                      <a:r>
                        <a:rPr lang="es-MX" dirty="0"/>
                        <a:t>3</a:t>
                      </a:r>
                      <a:endParaRPr lang="es-CO" dirty="0"/>
                    </a:p>
                  </a:txBody>
                  <a:tcPr/>
                </a:tc>
                <a:tc>
                  <a:txBody>
                    <a:bodyPr/>
                    <a:lstStyle/>
                    <a:p>
                      <a:r>
                        <a:rPr lang="es-MX" b="1" dirty="0" err="1" smtClean="0">
                          <a:solidFill>
                            <a:schemeClr val="tx1"/>
                          </a:solidFill>
                          <a:latin typeface="Montserrat Light" panose="00000400000000000000" pitchFamily="2" charset="0"/>
                        </a:rPr>
                        <a:t>Communications</a:t>
                      </a:r>
                      <a:r>
                        <a:rPr lang="es-MX" b="1" dirty="0" smtClean="0">
                          <a:solidFill>
                            <a:schemeClr val="tx1"/>
                          </a:solidFill>
                          <a:latin typeface="Montserrat Light" panose="00000400000000000000" pitchFamily="2" charset="0"/>
                        </a:rPr>
                        <a:t> director:</a:t>
                      </a:r>
                      <a:r>
                        <a:rPr lang="es-MX" b="1" baseline="0" dirty="0" smtClean="0">
                          <a:solidFill>
                            <a:schemeClr val="tx1"/>
                          </a:solidFill>
                          <a:latin typeface="Montserrat Light" panose="00000400000000000000" pitchFamily="2" charset="0"/>
                        </a:rPr>
                        <a:t> </a:t>
                      </a:r>
                      <a:r>
                        <a:rPr lang="es-MX" b="0" baseline="0" dirty="0" smtClean="0">
                          <a:solidFill>
                            <a:schemeClr val="tx1"/>
                          </a:solidFill>
                          <a:latin typeface="Montserrat Light" panose="00000400000000000000" pitchFamily="2" charset="0"/>
                        </a:rPr>
                        <a:t>trabaja con todos y propone ideas y lleva a todos los lugares. </a:t>
                      </a:r>
                      <a:endParaRPr lang="es-MX" dirty="0"/>
                    </a:p>
                  </a:txBody>
                  <a:tcPr/>
                </a:tc>
                <a:extLst>
                  <a:ext uri="{0D108BD9-81ED-4DB2-BD59-A6C34878D82A}">
                    <a16:rowId xmlns:a16="http://schemas.microsoft.com/office/drawing/2014/main" xmlns="" val="30236832"/>
                  </a:ext>
                </a:extLst>
              </a:tr>
            </a:tbl>
          </a:graphicData>
        </a:graphic>
      </p:graphicFrame>
      <p:sp>
        <p:nvSpPr>
          <p:cNvPr id="10" name="CuadroTexto 2">
            <a:extLst>
              <a:ext uri="{FF2B5EF4-FFF2-40B4-BE49-F238E27FC236}">
                <a16:creationId xmlns:a16="http://schemas.microsoft.com/office/drawing/2014/main" xmlns="" id="{F219E0EA-DBEB-A7B1-3C57-AC937F2ACFA1}"/>
              </a:ext>
            </a:extLst>
          </p:cNvPr>
          <p:cNvSpPr txBox="1"/>
          <p:nvPr/>
        </p:nvSpPr>
        <p:spPr>
          <a:xfrm>
            <a:off x="5130905" y="918312"/>
            <a:ext cx="3489293" cy="954107"/>
          </a:xfrm>
          <a:prstGeom prst="rect">
            <a:avLst/>
          </a:prstGeom>
          <a:noFill/>
        </p:spPr>
        <p:txBody>
          <a:bodyPr wrap="square" rtlCol="0">
            <a:spAutoFit/>
          </a:bodyPr>
          <a:lstStyle/>
          <a:p>
            <a:pPr algn="just"/>
            <a:r>
              <a:rPr lang="es-MX" b="1" dirty="0" smtClean="0">
                <a:solidFill>
                  <a:schemeClr val="tx1"/>
                </a:solidFill>
                <a:latin typeface="Montserrat Light" panose="00000400000000000000" pitchFamily="2" charset="0"/>
              </a:rPr>
              <a:t>Momento 4.</a:t>
            </a:r>
          </a:p>
          <a:p>
            <a:pPr algn="just"/>
            <a:r>
              <a:rPr lang="es-MX" dirty="0">
                <a:solidFill>
                  <a:schemeClr val="tx1"/>
                </a:solidFill>
                <a:latin typeface="Montserrat Light" panose="00000400000000000000" pitchFamily="2" charset="0"/>
              </a:rPr>
              <a:t>Alistamiento de recursos o elementos:</a:t>
            </a:r>
          </a:p>
          <a:p>
            <a:pPr algn="just"/>
            <a:endParaRPr lang="es-MX" dirty="0" smtClean="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2491553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xmlns="" id="{34414BB5-3228-05E3-651C-73185CFAD372}"/>
              </a:ext>
            </a:extLst>
          </p:cNvPr>
          <p:cNvSpPr txBox="1">
            <a:spLocks noGrp="1"/>
          </p:cNvSpPr>
          <p:nvPr>
            <p:ph type="title"/>
          </p:nvPr>
        </p:nvSpPr>
        <p:spPr>
          <a:xfrm>
            <a:off x="1816999" y="157464"/>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xmlns=""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xmlns=""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xmlns=""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xmlns="" id="{5D09C4AE-6C2A-E35C-BF5C-301A4A70EE53}"/>
              </a:ext>
            </a:extLst>
          </p:cNvPr>
          <p:cNvSpPr txBox="1"/>
          <p:nvPr/>
        </p:nvSpPr>
        <p:spPr>
          <a:xfrm>
            <a:off x="738611" y="918312"/>
            <a:ext cx="3489293" cy="6340197"/>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a:t>
            </a:r>
            <a:r>
              <a:rPr lang="es-MX" b="1" dirty="0" smtClean="0">
                <a:solidFill>
                  <a:schemeClr val="tx1"/>
                </a:solidFill>
                <a:latin typeface="Montserrat Light" panose="00000400000000000000" pitchFamily="2" charset="0"/>
              </a:rPr>
              <a:t>5.</a:t>
            </a:r>
            <a:endParaRPr lang="es-MX" b="1" dirty="0">
              <a:solidFill>
                <a:schemeClr val="tx1"/>
              </a:solidFill>
              <a:latin typeface="Montserrat Light" panose="00000400000000000000" pitchFamily="2" charset="0"/>
            </a:endParaRPr>
          </a:p>
          <a:p>
            <a:pPr algn="just"/>
            <a:endParaRPr lang="es-MX" b="1"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Desarrollo práctico del ejercicio:</a:t>
            </a:r>
          </a:p>
          <a:p>
            <a:pPr algn="just"/>
            <a:r>
              <a:rPr lang="es-MX" dirty="0" smtClean="0">
                <a:solidFill>
                  <a:schemeClr val="tx1"/>
                </a:solidFill>
                <a:latin typeface="Montserrat Light" panose="00000400000000000000" pitchFamily="2" charset="0"/>
              </a:rPr>
              <a:t>Se propuso un vehículo dirigido a control remoto, es importante porque la I E tiene varias zonas de siembra a las cuales se necesitaba llegar a tomar datos exactos. Este lleva un  tráiler con una estación de monitoreo medioambiental, la cual se propuso al inicio para medir humedad y luego se mejoro implementando también la luminosidad y temperatura de las plantas. Estos datos se pasan ha tablas de Excel y se procesan por todos los estudiantes para analizar. </a:t>
            </a:r>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sp>
        <p:nvSpPr>
          <p:cNvPr id="10" name="CuadroTexto 2">
            <a:extLst>
              <a:ext uri="{FF2B5EF4-FFF2-40B4-BE49-F238E27FC236}">
                <a16:creationId xmlns:a16="http://schemas.microsoft.com/office/drawing/2014/main" xmlns="" id="{F219E0EA-DBEB-A7B1-3C57-AC937F2ACFA1}"/>
              </a:ext>
            </a:extLst>
          </p:cNvPr>
          <p:cNvSpPr txBox="1"/>
          <p:nvPr/>
        </p:nvSpPr>
        <p:spPr>
          <a:xfrm>
            <a:off x="5161727" y="1340643"/>
            <a:ext cx="3489293" cy="2462213"/>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a:t>
            </a:r>
            <a:r>
              <a:rPr lang="es-MX" b="1" dirty="0" smtClean="0">
                <a:solidFill>
                  <a:schemeClr val="tx1"/>
                </a:solidFill>
                <a:latin typeface="Montserrat Light" panose="00000400000000000000" pitchFamily="2" charset="0"/>
              </a:rPr>
              <a:t>6.</a:t>
            </a:r>
            <a:endParaRPr lang="es-MX" b="1" dirty="0">
              <a:solidFill>
                <a:schemeClr val="tx1"/>
              </a:solidFill>
              <a:latin typeface="Montserrat Light" panose="00000400000000000000" pitchFamily="2" charset="0"/>
            </a:endParaRPr>
          </a:p>
          <a:p>
            <a:pPr algn="just"/>
            <a:endParaRPr lang="es-MX" dirty="0" smtClean="0">
              <a:solidFill>
                <a:schemeClr val="tx1"/>
              </a:solidFill>
              <a:latin typeface="Montserrat Light" panose="00000400000000000000" pitchFamily="2" charset="0"/>
            </a:endParaRPr>
          </a:p>
          <a:p>
            <a:pPr algn="just"/>
            <a:r>
              <a:rPr lang="es-MX" dirty="0" smtClean="0">
                <a:solidFill>
                  <a:schemeClr val="tx1"/>
                </a:solidFill>
                <a:latin typeface="Montserrat Light" panose="00000400000000000000" pitchFamily="2" charset="0"/>
              </a:rPr>
              <a:t>Los datos obtenidos se procesan en tablas de Excel, los cuales se desarrollan como parte de malla curricular por estudiantes de grado octavo y noveno, los cuales tabulan, grafican y analizan. Los parámetros se sacan de acuerdo a los conceptos omitidos por las buenas practicas agrícolas. </a:t>
            </a:r>
            <a:endParaRPr lang="es-MX"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2541576025"/>
      </p:ext>
    </p:extLst>
  </p:cSld>
  <p:clrMapOvr>
    <a:masterClrMapping/>
  </p:clrMapOvr>
</p:sld>
</file>

<file path=ppt/theme/theme1.xml><?xml version="1.0" encoding="utf-8"?>
<a:theme xmlns:a="http://schemas.openxmlformats.org/drawingml/2006/main" name="Cool Style by Slidesgo">
  <a:themeElements>
    <a:clrScheme name="Simple Light">
      <a:dk1>
        <a:srgbClr val="434343"/>
      </a:dk1>
      <a:lt1>
        <a:srgbClr val="FFFFFF"/>
      </a:lt1>
      <a:dk2>
        <a:srgbClr val="981FAC"/>
      </a:dk2>
      <a:lt2>
        <a:srgbClr val="981FAC"/>
      </a:lt2>
      <a:accent1>
        <a:srgbClr val="981FAC"/>
      </a:accent1>
      <a:accent2>
        <a:srgbClr val="FE9900"/>
      </a:accent2>
      <a:accent3>
        <a:srgbClr val="FF5722"/>
      </a:accent3>
      <a:accent4>
        <a:srgbClr val="FF006A"/>
      </a:accent4>
      <a:accent5>
        <a:srgbClr val="448AFF"/>
      </a:accent5>
      <a:accent6>
        <a:srgbClr val="512DA8"/>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TotalTime>
  <Words>1243</Words>
  <Application>Microsoft Office PowerPoint</Application>
  <PresentationFormat>Presentación en pantalla (16:9)</PresentationFormat>
  <Paragraphs>160</Paragraphs>
  <Slides>13</Slides>
  <Notes>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Calibri</vt:lpstr>
      <vt:lpstr>Montserrat Light</vt:lpstr>
      <vt:lpstr>Montserrat</vt:lpstr>
      <vt:lpstr>Arvo</vt:lpstr>
      <vt:lpstr>Arial</vt:lpstr>
      <vt:lpstr>Courier New</vt:lpstr>
      <vt:lpstr>Cool Style by Slidesgo</vt:lpstr>
      <vt:lpstr>Presentación de PowerPoint</vt:lpstr>
      <vt:lpstr> </vt:lpstr>
      <vt:lpstr> </vt:lpstr>
      <vt:lpstr>Recursos tecnológicos</vt:lpstr>
      <vt:lpstr>Metodología </vt:lpstr>
      <vt:lpstr>Metodología </vt:lpstr>
      <vt:lpstr>Solución del problema </vt:lpstr>
      <vt:lpstr>Solución del problema </vt:lpstr>
      <vt:lpstr>Solución del problema </vt:lpstr>
      <vt:lpstr>Solución del problema </vt:lpstr>
      <vt:lpstr>Solución del problema </vt:lpstr>
      <vt:lpstr>Reflexión, evaluación y conclusión</vt:lpstr>
      <vt:lpstr>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Yisel  Alejandra Recalde Eraso</dc:creator>
  <cp:lastModifiedBy>monica</cp:lastModifiedBy>
  <cp:revision>169</cp:revision>
  <dcterms:modified xsi:type="dcterms:W3CDTF">2023-11-05T21:56:15Z</dcterms:modified>
</cp:coreProperties>
</file>